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 id="2147483662" r:id="rId2"/>
    <p:sldMasterId id="2147483688" r:id="rId3"/>
  </p:sldMasterIdLst>
  <p:notesMasterIdLst>
    <p:notesMasterId r:id="rId34"/>
  </p:notesMasterIdLst>
  <p:handoutMasterIdLst>
    <p:handoutMasterId r:id="rId35"/>
  </p:handoutMasterIdLst>
  <p:sldIdLst>
    <p:sldId id="326" r:id="rId4"/>
    <p:sldId id="380" r:id="rId5"/>
    <p:sldId id="813" r:id="rId6"/>
    <p:sldId id="816" r:id="rId7"/>
    <p:sldId id="818" r:id="rId8"/>
    <p:sldId id="819" r:id="rId9"/>
    <p:sldId id="820" r:id="rId10"/>
    <p:sldId id="829" r:id="rId11"/>
    <p:sldId id="830" r:id="rId12"/>
    <p:sldId id="822" r:id="rId13"/>
    <p:sldId id="814" r:id="rId14"/>
    <p:sldId id="815" r:id="rId15"/>
    <p:sldId id="828" r:id="rId16"/>
    <p:sldId id="824" r:id="rId17"/>
    <p:sldId id="833" r:id="rId18"/>
    <p:sldId id="834" r:id="rId19"/>
    <p:sldId id="825" r:id="rId20"/>
    <p:sldId id="826" r:id="rId21"/>
    <p:sldId id="835" r:id="rId22"/>
    <p:sldId id="836" r:id="rId23"/>
    <p:sldId id="837" r:id="rId24"/>
    <p:sldId id="838" r:id="rId25"/>
    <p:sldId id="839" r:id="rId26"/>
    <p:sldId id="840" r:id="rId27"/>
    <p:sldId id="841" r:id="rId28"/>
    <p:sldId id="842" r:id="rId29"/>
    <p:sldId id="827" r:id="rId30"/>
    <p:sldId id="843" r:id="rId31"/>
    <p:sldId id="811" r:id="rId32"/>
    <p:sldId id="742"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885">
          <p15:clr>
            <a:srgbClr val="A4A3A4"/>
          </p15:clr>
        </p15:guide>
        <p15:guide id="2" orient="horz" pos="758">
          <p15:clr>
            <a:srgbClr val="A4A3A4"/>
          </p15:clr>
        </p15:guide>
        <p15:guide id="3" pos="28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E5C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2" autoAdjust="0"/>
    <p:restoredTop sz="86408" autoAdjust="0"/>
  </p:normalViewPr>
  <p:slideViewPr>
    <p:cSldViewPr snapToGrid="0" snapToObjects="1">
      <p:cViewPr varScale="1">
        <p:scale>
          <a:sx n="91" d="100"/>
          <a:sy n="91" d="100"/>
        </p:scale>
        <p:origin x="-2000" y="-112"/>
      </p:cViewPr>
      <p:guideLst>
        <p:guide orient="horz" pos="1885"/>
        <p:guide orient="horz" pos="758"/>
        <p:guide pos="28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775BF4A-9CB1-5747-B319-707DA98CEC20}" type="datetime1">
              <a:rPr lang="en-US" smtClean="0"/>
              <a:pPr/>
              <a:t>11/3/15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A22459-1A81-CA4B-89BB-FCE38A3AE18F}" type="slidenum">
              <a:rPr lang="en-US" smtClean="0"/>
              <a:pPr/>
              <a:t>‹#›</a:t>
            </a:fld>
            <a:endParaRPr lang="en-US"/>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BC7567-D5EA-874F-8815-73DC5E77631E}" type="datetime1">
              <a:rPr lang="en-US" smtClean="0"/>
              <a:pPr/>
              <a:t>11/3/15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8DCC0E-7DBF-7C4A-B104-25FE08E3BB8F}" type="slidenum">
              <a:rPr lang="en-US" smtClean="0"/>
              <a:pPr/>
              <a:t>‹#›</a:t>
            </a:fld>
            <a:endParaRPr lang="en-US"/>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a:t>
            </a:fld>
            <a:endParaRPr lang="en-US"/>
          </a:p>
        </p:txBody>
      </p:sp>
    </p:spTree>
    <p:extLst>
      <p:ext uri="{BB962C8B-B14F-4D97-AF65-F5344CB8AC3E}">
        <p14:creationId xmlns:p14="http://schemas.microsoft.com/office/powerpoint/2010/main" val="1764116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gif"/><Relationship Id="rId3"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0"/>
          </p:nvPr>
        </p:nvSpPr>
        <p:spPr>
          <a:xfrm>
            <a:off x="2285999" y="6355080"/>
            <a:ext cx="6400801" cy="502919"/>
          </a:xfrm>
          <a:prstGeom prst="rect">
            <a:avLst/>
          </a:prstGeom>
        </p:spPr>
        <p:txBody>
          <a:bodyPr/>
          <a:lstStyle>
            <a:lvl1pPr>
              <a:defRPr>
                <a:solidFill>
                  <a:srgbClr val="FFFFFF"/>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3"/>
          <p:cNvSpPr>
            <a:spLocks noGrp="1"/>
          </p:cNvSpPr>
          <p:nvPr>
            <p:ph type="body" sz="quarter" idx="13"/>
          </p:nvPr>
        </p:nvSpPr>
        <p:spPr>
          <a:xfrm>
            <a:off x="3201988" y="3360605"/>
            <a:ext cx="5484812" cy="1224439"/>
          </a:xfrm>
        </p:spPr>
        <p:txBody>
          <a:bodyPr/>
          <a:lstStyle>
            <a:lvl1pPr marL="0" indent="0" algn="r">
              <a:buNone/>
              <a:defRPr>
                <a:solidFill>
                  <a:schemeClr val="tx2"/>
                </a:solidFill>
              </a:defRPr>
            </a:lvl1pPr>
          </a:lstStyle>
          <a:p>
            <a:pPr lvl="0"/>
            <a:r>
              <a:rPr lang="en-US" dirty="0" smtClean="0"/>
              <a:t>Click to edit Master text styles</a:t>
            </a:r>
          </a:p>
        </p:txBody>
      </p:sp>
      <p:pic>
        <p:nvPicPr>
          <p:cNvPr id="10" name="Picture 9" descr="umasslogo.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85" y="5658757"/>
            <a:ext cx="4953000" cy="1270000"/>
          </a:xfrm>
          <a:prstGeom prst="rect">
            <a:avLst/>
          </a:prstGeom>
        </p:spPr>
      </p:pic>
      <p:pic>
        <p:nvPicPr>
          <p:cNvPr id="12" name="Picture 11" descr="smast-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857500" cy="2857500"/>
          </a:xfrm>
          <a:prstGeom prst="rect">
            <a:avLst/>
          </a:prstGeom>
        </p:spPr>
      </p:pic>
      <p:sp>
        <p:nvSpPr>
          <p:cNvPr id="13" name="Title 1"/>
          <p:cNvSpPr>
            <a:spLocks noGrp="1"/>
          </p:cNvSpPr>
          <p:nvPr>
            <p:ph type="title"/>
          </p:nvPr>
        </p:nvSpPr>
        <p:spPr>
          <a:xfrm>
            <a:off x="3201682" y="1613384"/>
            <a:ext cx="5485118" cy="1398472"/>
          </a:xfrm>
        </p:spPr>
        <p:txBody>
          <a:bodyPr/>
          <a:lstStyle>
            <a:lvl1pPr>
              <a:defRPr>
                <a:solidFill>
                  <a:schemeClr val="accent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4618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3923"/>
            <a:ext cx="8229600" cy="688359"/>
          </a:xfrm>
        </p:spPr>
        <p:txBody>
          <a:bodyPr>
            <a:normAutofit/>
          </a:bodyPr>
          <a:lstStyle>
            <a:lvl1pPr algn="l">
              <a:defRPr sz="3600">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51870"/>
            <a:ext cx="8229600" cy="558841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1924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5F1CB0-951D-8740-94E3-4A6F7DDA25E2}" type="datetimeFigureOut">
              <a:rPr lang="en-US" smtClean="0"/>
              <a:t>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275963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5F1CB0-951D-8740-94E3-4A6F7DDA25E2}" type="datetimeFigureOut">
              <a:rPr lang="en-US" smtClean="0"/>
              <a:t>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2175714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5F1CB0-951D-8740-94E3-4A6F7DDA25E2}" type="datetimeFigureOut">
              <a:rPr lang="en-US" smtClean="0"/>
              <a:t>11/3/15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68439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5F1CB0-951D-8740-94E3-4A6F7DDA25E2}" type="datetimeFigureOut">
              <a:rPr lang="en-US" smtClean="0"/>
              <a:t>11/3/15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015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5F1CB0-951D-8740-94E3-4A6F7DDA25E2}" type="datetimeFigureOut">
              <a:rPr lang="en-US" smtClean="0"/>
              <a:t>11/3/15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53222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311258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36784899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143525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4"/>
          </p:nvPr>
        </p:nvSpPr>
        <p:spPr>
          <a:xfrm>
            <a:off x="2285999" y="6355080"/>
            <a:ext cx="6400801" cy="502919"/>
          </a:xfrm>
          <a:prstGeom prst="rect">
            <a:avLst/>
          </a:prstGeom>
        </p:spPr>
        <p:txBody>
          <a:bodyPr/>
          <a:lstStyle>
            <a:lvl1pPr>
              <a:defRPr>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913802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11/3/15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2285999" y="6355080"/>
            <a:ext cx="6400801" cy="502919"/>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18610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55329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04455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817638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0519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smtClean="0"/>
              <a:t>July 19, 2012</a:t>
            </a:r>
            <a:endParaRPr lang="en-US" dirty="0"/>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079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theme" Target="../theme/theme2.xml"/><Relationship Id="rId8"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0.xml"/><Relationship Id="rId12" Type="http://schemas.openxmlformats.org/officeDocument/2006/relationships/theme" Target="../theme/theme3.xml"/><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7" r:id="rId3"/>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8" r:id="rId6"/>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F1CB0-951D-8740-94E3-4A6F7DDA25E2}" type="datetimeFigureOut">
              <a:rPr lang="en-US" smtClean="0"/>
              <a:t>11/3/15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672BB5-8B8B-B44E-AC1F-0F53DFE288DD}" type="slidenum">
              <a:rPr lang="en-US" smtClean="0"/>
              <a:t>‹#›</a:t>
            </a:fld>
            <a:endParaRPr lang="en-US"/>
          </a:p>
        </p:txBody>
      </p:sp>
    </p:spTree>
    <p:extLst>
      <p:ext uri="{BB962C8B-B14F-4D97-AF65-F5344CB8AC3E}">
        <p14:creationId xmlns:p14="http://schemas.microsoft.com/office/powerpoint/2010/main" val="15733748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1.emf"/><Relationship Id="rId5" Type="http://schemas.openxmlformats.org/officeDocument/2006/relationships/image" Target="../media/image22.png"/><Relationship Id="rId1" Type="http://schemas.openxmlformats.org/officeDocument/2006/relationships/vmlDrawing" Target="../drawings/vmlDrawing1.vml"/><Relationship Id="rId2"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png"/><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5.emf"/><Relationship Id="rId5" Type="http://schemas.openxmlformats.org/officeDocument/2006/relationships/oleObject" Target="../embeddings/oleObject3.bin"/><Relationship Id="rId6" Type="http://schemas.openxmlformats.org/officeDocument/2006/relationships/image" Target="../media/image26.emf"/><Relationship Id="rId7" Type="http://schemas.openxmlformats.org/officeDocument/2006/relationships/image" Target="../media/image27.png"/><Relationship Id="rId1" Type="http://schemas.openxmlformats.org/officeDocument/2006/relationships/vmlDrawing" Target="../drawings/vmlDrawing2.vml"/><Relationship Id="rId2"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oleObject" Target="../embeddings/oleObject4.bin"/><Relationship Id="rId5" Type="http://schemas.openxmlformats.org/officeDocument/2006/relationships/image" Target="../media/image25.emf"/><Relationship Id="rId6" Type="http://schemas.openxmlformats.org/officeDocument/2006/relationships/oleObject" Target="../embeddings/oleObject5.bin"/><Relationship Id="rId7" Type="http://schemas.openxmlformats.org/officeDocument/2006/relationships/image" Target="../media/image28.emf"/><Relationship Id="rId1" Type="http://schemas.openxmlformats.org/officeDocument/2006/relationships/vmlDrawing" Target="../drawings/vmlDrawing3.vml"/><Relationship Id="rId2"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1.png"/><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1.png"/><Relationship Id="rId1" Type="http://schemas.openxmlformats.org/officeDocument/2006/relationships/slideLayout" Target="../slideLayouts/slideLayout11.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1.png"/><Relationship Id="rId1" Type="http://schemas.openxmlformats.org/officeDocument/2006/relationships/slideLayout" Target="../slideLayouts/slideLayout11.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18649" y="3487606"/>
            <a:ext cx="8268151" cy="2517681"/>
          </a:xfrm>
        </p:spPr>
        <p:txBody>
          <a:bodyPr>
            <a:normAutofit/>
          </a:bodyPr>
          <a:lstStyle/>
          <a:p>
            <a:r>
              <a:rPr lang="en-US" sz="2800" b="1" dirty="0" smtClean="0"/>
              <a:t>Lecture </a:t>
            </a:r>
            <a:r>
              <a:rPr lang="en-US" sz="2800" b="1" dirty="0"/>
              <a:t>8</a:t>
            </a:r>
            <a:endParaRPr lang="en-US" sz="2800" b="1" dirty="0" smtClean="0"/>
          </a:p>
          <a:p>
            <a:r>
              <a:rPr lang="en-US" sz="2800" b="1" dirty="0" smtClean="0"/>
              <a:t>Simulation testing</a:t>
            </a:r>
          </a:p>
          <a:p>
            <a:r>
              <a:rPr lang="en-US" sz="2500" dirty="0" err="1" smtClean="0"/>
              <a:t>www.mycourses.umassd.edu</a:t>
            </a:r>
            <a:endParaRPr lang="en-US" sz="2500" dirty="0" smtClean="0"/>
          </a:p>
          <a:p>
            <a:endParaRPr lang="en-US" sz="2500" dirty="0"/>
          </a:p>
        </p:txBody>
      </p:sp>
      <p:sp>
        <p:nvSpPr>
          <p:cNvPr id="3" name="Title 2"/>
          <p:cNvSpPr>
            <a:spLocks noGrp="1"/>
          </p:cNvSpPr>
          <p:nvPr>
            <p:ph type="title"/>
          </p:nvPr>
        </p:nvSpPr>
        <p:spPr>
          <a:xfrm>
            <a:off x="3201988" y="1431963"/>
            <a:ext cx="5485118" cy="1398472"/>
          </a:xfrm>
        </p:spPr>
        <p:txBody>
          <a:bodyPr>
            <a:noAutofit/>
          </a:bodyPr>
          <a:lstStyle/>
          <a:p>
            <a:pPr algn="r"/>
            <a:r>
              <a:rPr lang="en-US" sz="3200" dirty="0" smtClean="0"/>
              <a:t>MAR 580: Advanced Population Modeling for Management of Living Marine Resources</a:t>
            </a:r>
            <a:endParaRPr lang="en-US" sz="3200" dirty="0"/>
          </a:p>
        </p:txBody>
      </p:sp>
      <p:sp>
        <p:nvSpPr>
          <p:cNvPr id="6" name="TextBox 5"/>
          <p:cNvSpPr txBox="1"/>
          <p:nvPr/>
        </p:nvSpPr>
        <p:spPr>
          <a:xfrm>
            <a:off x="5349769" y="6295575"/>
            <a:ext cx="3627319" cy="369332"/>
          </a:xfrm>
          <a:prstGeom prst="rect">
            <a:avLst/>
          </a:prstGeom>
          <a:noFill/>
        </p:spPr>
        <p:txBody>
          <a:bodyPr wrap="square" rtlCol="0">
            <a:spAutoFit/>
          </a:bodyPr>
          <a:lstStyle/>
          <a:p>
            <a:pPr algn="r"/>
            <a:r>
              <a:rPr lang="en-US" dirty="0" smtClean="0"/>
              <a:t>03 November 2015</a:t>
            </a:r>
            <a:endParaRPr lang="en-US" dirty="0"/>
          </a:p>
        </p:txBody>
      </p:sp>
    </p:spTree>
    <p:extLst>
      <p:ext uri="{BB962C8B-B14F-4D97-AF65-F5344CB8AC3E}">
        <p14:creationId xmlns:p14="http://schemas.microsoft.com/office/powerpoint/2010/main" val="890331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Testing Estimation performance</a:t>
            </a:r>
            <a:endParaRPr lang="en-US" b="1" dirty="0"/>
          </a:p>
        </p:txBody>
      </p:sp>
      <p:sp>
        <p:nvSpPr>
          <p:cNvPr id="5" name="Content Placeholder 4"/>
          <p:cNvSpPr>
            <a:spLocks noGrp="1"/>
          </p:cNvSpPr>
          <p:nvPr>
            <p:ph idx="1"/>
          </p:nvPr>
        </p:nvSpPr>
        <p:spPr>
          <a:xfrm>
            <a:off x="457200" y="1051870"/>
            <a:ext cx="8229600" cy="6275426"/>
          </a:xfrm>
        </p:spPr>
        <p:txBody>
          <a:bodyPr>
            <a:normAutofit/>
          </a:bodyPr>
          <a:lstStyle/>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r>
              <a:rPr lang="en-US" sz="1800" dirty="0" smtClean="0"/>
              <a:t>Anderson </a:t>
            </a:r>
            <a:r>
              <a:rPr lang="en-US" sz="1800" dirty="0"/>
              <a:t>SC, </a:t>
            </a:r>
            <a:r>
              <a:rPr lang="en-US" sz="1800" dirty="0" err="1"/>
              <a:t>Monnahan</a:t>
            </a:r>
            <a:r>
              <a:rPr lang="en-US" sz="1800" dirty="0"/>
              <a:t> CC, Johnson KF, Ono K, Valero JL (2014) ss3sim: An R Package for Fisheries Stock Assessment Simulation with Stock Synthesis. </a:t>
            </a:r>
            <a:r>
              <a:rPr lang="en-US" sz="1800" dirty="0" err="1"/>
              <a:t>PLoS</a:t>
            </a:r>
            <a:r>
              <a:rPr lang="en-US" sz="1800" dirty="0"/>
              <a:t> ONE 9(4): e92725. doi:10.1371/journal.pone.0092725</a:t>
            </a:r>
          </a:p>
        </p:txBody>
      </p:sp>
      <p:pic>
        <p:nvPicPr>
          <p:cNvPr id="7" name="Picture 6"/>
          <p:cNvPicPr>
            <a:picLocks noChangeAspect="1"/>
          </p:cNvPicPr>
          <p:nvPr/>
        </p:nvPicPr>
        <p:blipFill>
          <a:blip r:embed="rId2"/>
          <a:stretch>
            <a:fillRect/>
          </a:stretch>
        </p:blipFill>
        <p:spPr>
          <a:xfrm>
            <a:off x="1868208" y="823678"/>
            <a:ext cx="5723301" cy="5113914"/>
          </a:xfrm>
          <a:prstGeom prst="rect">
            <a:avLst/>
          </a:prstGeom>
        </p:spPr>
      </p:pic>
    </p:spTree>
    <p:extLst>
      <p:ext uri="{BB962C8B-B14F-4D97-AF65-F5344CB8AC3E}">
        <p14:creationId xmlns:p14="http://schemas.microsoft.com/office/powerpoint/2010/main" val="310019216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well do our models perform?</a:t>
            </a:r>
            <a:endParaRPr lang="en-US" dirty="0"/>
          </a:p>
        </p:txBody>
      </p:sp>
      <p:sp>
        <p:nvSpPr>
          <p:cNvPr id="3" name="Content Placeholder 2"/>
          <p:cNvSpPr>
            <a:spLocks noGrp="1"/>
          </p:cNvSpPr>
          <p:nvPr>
            <p:ph idx="1"/>
          </p:nvPr>
        </p:nvSpPr>
        <p:spPr/>
        <p:txBody>
          <a:bodyPr>
            <a:normAutofit lnSpcReduction="10000"/>
          </a:bodyPr>
          <a:lstStyle/>
          <a:p>
            <a:r>
              <a:rPr lang="en-US" dirty="0" smtClean="0"/>
              <a:t>So far, we have fit models to data, and some times quantified the variance of our estimates of the parameters of those models.</a:t>
            </a:r>
          </a:p>
          <a:p>
            <a:r>
              <a:rPr lang="en-US" dirty="0" smtClean="0"/>
              <a:t>This is known as estimation error, and is our model estimate of how well the procedure is doing.</a:t>
            </a:r>
          </a:p>
          <a:p>
            <a:r>
              <a:rPr lang="en-US" dirty="0" smtClean="0"/>
              <a:t>However, our model estimates don’t relate to the true values, we have no way of knowing whether or not we got the right answer.</a:t>
            </a:r>
          </a:p>
          <a:p>
            <a:pPr marL="457200" lvl="1" indent="0">
              <a:buNone/>
            </a:pPr>
            <a:r>
              <a:rPr lang="en-US" dirty="0" smtClean="0"/>
              <a:t>(we don’t know how many fish there are, so we don’t know if our estimate for current biomass is correct, or if our procedure is biased, etc.)</a:t>
            </a:r>
          </a:p>
          <a:p>
            <a:endParaRPr lang="en-US" dirty="0"/>
          </a:p>
        </p:txBody>
      </p:sp>
    </p:spTree>
    <p:extLst>
      <p:ext uri="{BB962C8B-B14F-4D97-AF65-F5344CB8AC3E}">
        <p14:creationId xmlns:p14="http://schemas.microsoft.com/office/powerpoint/2010/main" val="265929183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testing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can use simulation testing to try to understand our model performance.</a:t>
            </a:r>
          </a:p>
          <a:p>
            <a:r>
              <a:rPr lang="en-US" dirty="0" smtClean="0"/>
              <a:t>The general approach is to:</a:t>
            </a:r>
          </a:p>
          <a:p>
            <a:pPr marL="971550" lvl="1" indent="-514350">
              <a:buFont typeface="+mj-lt"/>
              <a:buAutoNum type="arabicPeriod"/>
            </a:pPr>
            <a:r>
              <a:rPr lang="en-US" dirty="0" smtClean="0"/>
              <a:t>Develop a model for the system with known parameters (termed the operating model)</a:t>
            </a:r>
          </a:p>
          <a:p>
            <a:pPr marL="971550" lvl="1" indent="-514350">
              <a:buFont typeface="+mj-lt"/>
              <a:buAutoNum type="arabicPeriod"/>
            </a:pPr>
            <a:r>
              <a:rPr lang="en-US" dirty="0" smtClean="0"/>
              <a:t>Generate a set of data from the operating model.</a:t>
            </a:r>
          </a:p>
          <a:p>
            <a:pPr marL="971550" lvl="1" indent="-514350">
              <a:buFont typeface="+mj-lt"/>
              <a:buAutoNum type="arabicPeriod"/>
            </a:pPr>
            <a:r>
              <a:rPr lang="en-US" dirty="0" smtClean="0"/>
              <a:t>Fit our estimation procedure to the generated data set.</a:t>
            </a:r>
          </a:p>
          <a:p>
            <a:pPr marL="971550" lvl="1" indent="-514350">
              <a:buFont typeface="+mj-lt"/>
              <a:buAutoNum type="arabicPeriod"/>
            </a:pPr>
            <a:r>
              <a:rPr lang="en-US" dirty="0" smtClean="0"/>
              <a:t>Compare the model estimates to the ‘true’ values that were used to generate the data.</a:t>
            </a:r>
          </a:p>
          <a:p>
            <a:pPr marL="971550" lvl="1" indent="-514350">
              <a:buFont typeface="+mj-lt"/>
              <a:buAutoNum type="arabicPeriod"/>
            </a:pPr>
            <a:r>
              <a:rPr lang="en-US" dirty="0" smtClean="0"/>
              <a:t>Repeat steps 2 to 4 many times with different random realizations of the data set(s). </a:t>
            </a:r>
          </a:p>
          <a:p>
            <a:pPr marL="971550" lvl="1" indent="-514350">
              <a:buFont typeface="+mj-lt"/>
              <a:buAutoNum type="arabicPeriod"/>
            </a:pPr>
            <a:r>
              <a:rPr lang="en-US" dirty="0" smtClean="0"/>
              <a:t>Calculate performance statistics based on how well the model estimates compare to the true values.</a:t>
            </a:r>
            <a:endParaRPr lang="en-US" dirty="0"/>
          </a:p>
        </p:txBody>
      </p:sp>
    </p:spTree>
    <p:extLst>
      <p:ext uri="{BB962C8B-B14F-4D97-AF65-F5344CB8AC3E}">
        <p14:creationId xmlns:p14="http://schemas.microsoft.com/office/powerpoint/2010/main" val="3452601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3923"/>
            <a:ext cx="8406581" cy="688359"/>
          </a:xfrm>
        </p:spPr>
        <p:txBody>
          <a:bodyPr>
            <a:normAutofit fontScale="90000"/>
          </a:bodyPr>
          <a:lstStyle/>
          <a:p>
            <a:r>
              <a:rPr lang="en-US" dirty="0" smtClean="0"/>
              <a:t>When might we want to take this approach?</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Estimation performance of our model under ‘ideal’ conditions (if we had all the data in the world, can our model actually estimate its parameters?)</a:t>
            </a:r>
          </a:p>
          <a:p>
            <a:r>
              <a:rPr lang="en-US" dirty="0" smtClean="0"/>
              <a:t>How does estimation change with different data scenarios?</a:t>
            </a:r>
          </a:p>
          <a:p>
            <a:pPr lvl="1"/>
            <a:r>
              <a:rPr lang="en-US" dirty="0" smtClean="0"/>
              <a:t>Realistic data, data</a:t>
            </a:r>
            <a:r>
              <a:rPr lang="en-US" dirty="0"/>
              <a:t>-</a:t>
            </a:r>
            <a:r>
              <a:rPr lang="en-US" dirty="0" smtClean="0"/>
              <a:t>poor situations, missing data, etc</a:t>
            </a:r>
            <a:r>
              <a:rPr lang="en-US" dirty="0"/>
              <a:t>. </a:t>
            </a:r>
          </a:p>
          <a:p>
            <a:r>
              <a:rPr lang="en-US" dirty="0" smtClean="0"/>
              <a:t>How does model </a:t>
            </a:r>
            <a:r>
              <a:rPr lang="en-US" dirty="0" err="1" smtClean="0"/>
              <a:t>mis</a:t>
            </a:r>
            <a:r>
              <a:rPr lang="en-US" dirty="0" smtClean="0"/>
              <a:t>-specification affect our estimates of quantities of interest?</a:t>
            </a:r>
          </a:p>
          <a:p>
            <a:pPr lvl="1"/>
            <a:r>
              <a:rPr lang="en-US" dirty="0" smtClean="0"/>
              <a:t>e.g. What if </a:t>
            </a:r>
            <a:r>
              <a:rPr lang="en-US" dirty="0"/>
              <a:t>recruitment is really driven by environment, but this isn’t accounted for in our assessment </a:t>
            </a:r>
            <a:r>
              <a:rPr lang="en-US" dirty="0" smtClean="0"/>
              <a:t>model?</a:t>
            </a:r>
            <a:br>
              <a:rPr lang="en-US" dirty="0" smtClean="0"/>
            </a:br>
            <a:r>
              <a:rPr lang="en-US" dirty="0" smtClean="0"/>
              <a:t>How </a:t>
            </a:r>
            <a:r>
              <a:rPr lang="en-US" dirty="0"/>
              <a:t>does this affect our estimates of stock status / sustainable catch levels, etc.</a:t>
            </a:r>
          </a:p>
          <a:p>
            <a:r>
              <a:rPr lang="en-US" dirty="0" smtClean="0"/>
              <a:t>Some </a:t>
            </a:r>
            <a:r>
              <a:rPr lang="en-US" dirty="0"/>
              <a:t>models that perform well under ideal scenarios may be less robust when assumptions are not met.</a:t>
            </a:r>
            <a:endParaRPr lang="en-US" dirty="0" smtClean="0"/>
          </a:p>
          <a:p>
            <a:endParaRPr lang="en-US" dirty="0" smtClean="0"/>
          </a:p>
          <a:p>
            <a:pPr lvl="1"/>
            <a:endParaRPr lang="en-US" dirty="0" smtClean="0"/>
          </a:p>
          <a:p>
            <a:endParaRPr lang="en-US" dirty="0"/>
          </a:p>
        </p:txBody>
      </p:sp>
    </p:spTree>
    <p:extLst>
      <p:ext uri="{BB962C8B-B14F-4D97-AF65-F5344CB8AC3E}">
        <p14:creationId xmlns:p14="http://schemas.microsoft.com/office/powerpoint/2010/main" val="1506850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B</a:t>
            </a:r>
            <a:r>
              <a:rPr lang="en-US" dirty="0" smtClean="0"/>
              <a:t>iomass dynamics</a:t>
            </a:r>
            <a:endParaRPr lang="en-US" dirty="0"/>
          </a:p>
        </p:txBody>
      </p:sp>
      <p:sp>
        <p:nvSpPr>
          <p:cNvPr id="3" name="Content Placeholder 2"/>
          <p:cNvSpPr>
            <a:spLocks noGrp="1"/>
          </p:cNvSpPr>
          <p:nvPr>
            <p:ph idx="1"/>
          </p:nvPr>
        </p:nvSpPr>
        <p:spPr/>
        <p:txBody>
          <a:bodyPr/>
          <a:lstStyle/>
          <a:p>
            <a:r>
              <a:rPr lang="en-US" dirty="0" smtClean="0"/>
              <a:t>The Pella-Tomlinson model of surplus production is:</a:t>
            </a:r>
          </a:p>
          <a:p>
            <a:endParaRPr lang="en-US" dirty="0"/>
          </a:p>
          <a:p>
            <a:endParaRPr lang="en-US" dirty="0" smtClean="0"/>
          </a:p>
          <a:p>
            <a:r>
              <a:rPr lang="en-US" dirty="0" smtClean="0"/>
              <a:t>NB: This reduces to the </a:t>
            </a:r>
            <a:br>
              <a:rPr lang="en-US" dirty="0" smtClean="0"/>
            </a:br>
            <a:r>
              <a:rPr lang="en-US" dirty="0" smtClean="0"/>
              <a:t>Schaefer model when </a:t>
            </a:r>
            <a:br>
              <a:rPr lang="en-US" dirty="0" smtClean="0"/>
            </a:br>
            <a:r>
              <a:rPr lang="en-US" dirty="0" smtClean="0"/>
              <a:t>the shape parameter, </a:t>
            </a:r>
            <a:r>
              <a:rPr lang="en-US" i="1" dirty="0" smtClean="0"/>
              <a:t>z</a:t>
            </a:r>
            <a:br>
              <a:rPr lang="en-US" i="1" dirty="0" smtClean="0"/>
            </a:br>
            <a:r>
              <a:rPr lang="en-US" dirty="0" smtClean="0"/>
              <a:t>is equal to 2.</a:t>
            </a:r>
          </a:p>
          <a:p>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91269142"/>
              </p:ext>
            </p:extLst>
          </p:nvPr>
        </p:nvGraphicFramePr>
        <p:xfrm>
          <a:off x="2033411" y="2114550"/>
          <a:ext cx="5461247" cy="1020233"/>
        </p:xfrm>
        <a:graphic>
          <a:graphicData uri="http://schemas.openxmlformats.org/presentationml/2006/ole">
            <mc:AlternateContent xmlns:mc="http://schemas.openxmlformats.org/markup-compatibility/2006">
              <mc:Choice xmlns:v="urn:schemas-microsoft-com:vml" Requires="v">
                <p:oleObj spid="_x0000_s139293" name="Equation" r:id="rId3" imgW="2311400" imgH="431800" progId="Equation.3">
                  <p:embed/>
                </p:oleObj>
              </mc:Choice>
              <mc:Fallback>
                <p:oleObj name="Equation" r:id="rId3" imgW="2311400" imgH="431800" progId="Equation.3">
                  <p:embed/>
                  <p:pic>
                    <p:nvPicPr>
                      <p:cNvPr id="0" name=""/>
                      <p:cNvPicPr/>
                      <p:nvPr/>
                    </p:nvPicPr>
                    <p:blipFill>
                      <a:blip r:embed="rId4"/>
                      <a:stretch>
                        <a:fillRect/>
                      </a:stretch>
                    </p:blipFill>
                    <p:spPr>
                      <a:xfrm>
                        <a:off x="2033411" y="2114550"/>
                        <a:ext cx="5461247" cy="1020233"/>
                      </a:xfrm>
                      <a:prstGeom prst="rect">
                        <a:avLst/>
                      </a:prstGeom>
                    </p:spPr>
                  </p:pic>
                </p:oleObj>
              </mc:Fallback>
            </mc:AlternateContent>
          </a:graphicData>
        </a:graphic>
      </p:graphicFrame>
      <p:pic>
        <p:nvPicPr>
          <p:cNvPr id="5" name="Picture 4" descr="Screen Shot 2015-11-02 at 9.25.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4967" y="3331786"/>
            <a:ext cx="3661833" cy="3582658"/>
          </a:xfrm>
          <a:prstGeom prst="rect">
            <a:avLst/>
          </a:prstGeom>
        </p:spPr>
      </p:pic>
    </p:spTree>
    <p:extLst>
      <p:ext uri="{BB962C8B-B14F-4D97-AF65-F5344CB8AC3E}">
        <p14:creationId xmlns:p14="http://schemas.microsoft.com/office/powerpoint/2010/main" val="3733329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5 revisited – south Atlantic albacore</a:t>
            </a:r>
            <a:endParaRPr lang="en-US" dirty="0"/>
          </a:p>
        </p:txBody>
      </p:sp>
      <p:sp>
        <p:nvSpPr>
          <p:cNvPr id="3" name="Content Placeholder 2"/>
          <p:cNvSpPr>
            <a:spLocks noGrp="1"/>
          </p:cNvSpPr>
          <p:nvPr>
            <p:ph idx="1"/>
          </p:nvPr>
        </p:nvSpPr>
        <p:spPr/>
        <p:txBody>
          <a:bodyPr/>
          <a:lstStyle/>
          <a:p>
            <a:r>
              <a:rPr lang="en-US" dirty="0" smtClean="0"/>
              <a:t>We fit the Schaefer model to the available data for years 1967-1989</a:t>
            </a:r>
          </a:p>
          <a:p>
            <a:r>
              <a:rPr lang="en-US" dirty="0" smtClean="0"/>
              <a:t>How well can we expect this model to estimate the parameters and MSY based reference points?</a:t>
            </a:r>
            <a:endParaRPr lang="en-US" dirty="0"/>
          </a:p>
        </p:txBody>
      </p:sp>
      <p:pic>
        <p:nvPicPr>
          <p:cNvPr id="4"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67748" y="5302160"/>
            <a:ext cx="3124200"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rotWithShape="1">
          <a:blip r:embed="rId3"/>
          <a:srcRect t="16290" b="-2497"/>
          <a:stretch/>
        </p:blipFill>
        <p:spPr>
          <a:xfrm>
            <a:off x="747889" y="3709413"/>
            <a:ext cx="5009444" cy="3410712"/>
          </a:xfrm>
          <a:prstGeom prst="rect">
            <a:avLst/>
          </a:prstGeom>
        </p:spPr>
      </p:pic>
      <p:sp>
        <p:nvSpPr>
          <p:cNvPr id="7" name="TextBox 6"/>
          <p:cNvSpPr txBox="1"/>
          <p:nvPr/>
        </p:nvSpPr>
        <p:spPr>
          <a:xfrm>
            <a:off x="6732192" y="3880556"/>
            <a:ext cx="1452252" cy="1477328"/>
          </a:xfrm>
          <a:prstGeom prst="rect">
            <a:avLst/>
          </a:prstGeom>
          <a:noFill/>
          <a:ln>
            <a:solidFill>
              <a:schemeClr val="tx1"/>
            </a:solidFill>
          </a:ln>
        </p:spPr>
        <p:txBody>
          <a:bodyPr wrap="square" rtlCol="0">
            <a:spAutoFit/>
          </a:bodyPr>
          <a:lstStyle/>
          <a:p>
            <a:r>
              <a:rPr lang="en-US" dirty="0" smtClean="0"/>
              <a:t>r = 0.32</a:t>
            </a:r>
          </a:p>
          <a:p>
            <a:r>
              <a:rPr lang="en-US" dirty="0" smtClean="0"/>
              <a:t>K = 245</a:t>
            </a:r>
          </a:p>
          <a:p>
            <a:r>
              <a:rPr lang="en-US" dirty="0" smtClean="0"/>
              <a:t>B1/K = 1.24</a:t>
            </a:r>
          </a:p>
          <a:p>
            <a:r>
              <a:rPr lang="en-US" dirty="0" smtClean="0"/>
              <a:t>q = 0.25</a:t>
            </a:r>
          </a:p>
          <a:p>
            <a:r>
              <a:rPr lang="en-US" dirty="0" err="1" smtClean="0"/>
              <a:t>σ</a:t>
            </a:r>
            <a:r>
              <a:rPr lang="en-US" dirty="0" smtClean="0"/>
              <a:t> = 0.11</a:t>
            </a:r>
            <a:endParaRPr lang="en-US" dirty="0"/>
          </a:p>
        </p:txBody>
      </p:sp>
    </p:spTree>
    <p:extLst>
      <p:ext uri="{BB962C8B-B14F-4D97-AF65-F5344CB8AC3E}">
        <p14:creationId xmlns:p14="http://schemas.microsoft.com/office/powerpoint/2010/main" val="3328563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South Atlantic albacore – generating new data</a:t>
            </a:r>
            <a:endParaRPr lang="en-US" dirty="0"/>
          </a:p>
        </p:txBody>
      </p:sp>
      <p:sp>
        <p:nvSpPr>
          <p:cNvPr id="3" name="Content Placeholder 2"/>
          <p:cNvSpPr>
            <a:spLocks noGrp="1"/>
          </p:cNvSpPr>
          <p:nvPr>
            <p:ph idx="1"/>
          </p:nvPr>
        </p:nvSpPr>
        <p:spPr/>
        <p:txBody>
          <a:bodyPr/>
          <a:lstStyle/>
          <a:p>
            <a:r>
              <a:rPr lang="en-US" dirty="0" smtClean="0"/>
              <a:t>Assume that true dynamics are governed by the estimated model parameters.</a:t>
            </a:r>
          </a:p>
          <a:p>
            <a:r>
              <a:rPr lang="en-US" dirty="0" smtClean="0"/>
              <a:t>Our observation model is:</a:t>
            </a:r>
          </a:p>
          <a:p>
            <a:pPr marL="0" indent="0">
              <a:buNone/>
            </a:pPr>
            <a:endParaRPr lang="en-US" dirty="0" smtClean="0"/>
          </a:p>
          <a:p>
            <a:r>
              <a:rPr lang="en-US" dirty="0" smtClean="0"/>
              <a:t>We generate new data sets based on the operating model biomass and values for q and sigma.</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793699061"/>
              </p:ext>
            </p:extLst>
          </p:nvPr>
        </p:nvGraphicFramePr>
        <p:xfrm>
          <a:off x="1354138" y="2674586"/>
          <a:ext cx="3717925" cy="720725"/>
        </p:xfrm>
        <a:graphic>
          <a:graphicData uri="http://schemas.openxmlformats.org/presentationml/2006/ole">
            <mc:AlternateContent xmlns:mc="http://schemas.openxmlformats.org/markup-compatibility/2006">
              <mc:Choice xmlns:v="urn:schemas-microsoft-com:vml" Requires="v">
                <p:oleObj spid="_x0000_s140339" name="Equation" r:id="rId3" imgW="1574800" imgH="304800" progId="Equation.3">
                  <p:embed/>
                </p:oleObj>
              </mc:Choice>
              <mc:Fallback>
                <p:oleObj name="Equation" r:id="rId3" imgW="1574800" imgH="304800" progId="Equation.3">
                  <p:embed/>
                  <p:pic>
                    <p:nvPicPr>
                      <p:cNvPr id="0" name=""/>
                      <p:cNvPicPr/>
                      <p:nvPr/>
                    </p:nvPicPr>
                    <p:blipFill>
                      <a:blip r:embed="rId4"/>
                      <a:stretch>
                        <a:fillRect/>
                      </a:stretch>
                    </p:blipFill>
                    <p:spPr>
                      <a:xfrm>
                        <a:off x="1354138" y="2674586"/>
                        <a:ext cx="3717925" cy="720725"/>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017014205"/>
              </p:ext>
            </p:extLst>
          </p:nvPr>
        </p:nvGraphicFramePr>
        <p:xfrm>
          <a:off x="5353928" y="2797176"/>
          <a:ext cx="1949450" cy="569913"/>
        </p:xfrm>
        <a:graphic>
          <a:graphicData uri="http://schemas.openxmlformats.org/presentationml/2006/ole">
            <mc:AlternateContent xmlns:mc="http://schemas.openxmlformats.org/markup-compatibility/2006">
              <mc:Choice xmlns:v="urn:schemas-microsoft-com:vml" Requires="v">
                <p:oleObj spid="_x0000_s140340" name="Equation" r:id="rId5" imgW="825500" imgH="241300" progId="Equation.3">
                  <p:embed/>
                </p:oleObj>
              </mc:Choice>
              <mc:Fallback>
                <p:oleObj name="Equation" r:id="rId5" imgW="825500" imgH="241300" progId="Equation.3">
                  <p:embed/>
                  <p:pic>
                    <p:nvPicPr>
                      <p:cNvPr id="0" name=""/>
                      <p:cNvPicPr/>
                      <p:nvPr/>
                    </p:nvPicPr>
                    <p:blipFill>
                      <a:blip r:embed="rId6"/>
                      <a:stretch>
                        <a:fillRect/>
                      </a:stretch>
                    </p:blipFill>
                    <p:spPr>
                      <a:xfrm>
                        <a:off x="5353928" y="2797176"/>
                        <a:ext cx="1949450" cy="569913"/>
                      </a:xfrm>
                      <a:prstGeom prst="rect">
                        <a:avLst/>
                      </a:prstGeom>
                    </p:spPr>
                  </p:pic>
                </p:oleObj>
              </mc:Fallback>
            </mc:AlternateContent>
          </a:graphicData>
        </a:graphic>
      </p:graphicFrame>
      <p:pic>
        <p:nvPicPr>
          <p:cNvPr id="7" name="Picture 6" descr="Screen Shot 2015-11-02 at 9.58.5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938884"/>
            <a:ext cx="9252499" cy="1715509"/>
          </a:xfrm>
          <a:prstGeom prst="rect">
            <a:avLst/>
          </a:prstGeom>
        </p:spPr>
      </p:pic>
    </p:spTree>
    <p:extLst>
      <p:ext uri="{BB962C8B-B14F-4D97-AF65-F5344CB8AC3E}">
        <p14:creationId xmlns:p14="http://schemas.microsoft.com/office/powerpoint/2010/main" val="2913444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Segue 2: log-normal bias correction</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r>
              <a:rPr lang="en-US" dirty="0" smtClean="0"/>
              <a:t>Why do we do this?</a:t>
            </a:r>
          </a:p>
          <a:p>
            <a:r>
              <a:rPr lang="en-US" dirty="0" smtClean="0"/>
              <a:t>The expected value for a random variable </a:t>
            </a:r>
            <a:r>
              <a:rPr lang="en-US" i="1" dirty="0" smtClean="0"/>
              <a:t>X</a:t>
            </a:r>
            <a:r>
              <a:rPr lang="en-US" dirty="0" smtClean="0"/>
              <a:t> that has a log-normal distribution is:</a:t>
            </a:r>
          </a:p>
          <a:p>
            <a:endParaRPr lang="en-US" dirty="0" smtClean="0"/>
          </a:p>
          <a:p>
            <a:r>
              <a:rPr lang="en-US" dirty="0" smtClean="0"/>
              <a:t>In our case we would like the mean of </a:t>
            </a:r>
            <a:r>
              <a:rPr lang="en-US" i="1" dirty="0" smtClean="0"/>
              <a:t>I</a:t>
            </a:r>
            <a:r>
              <a:rPr lang="en-US" i="1" baseline="-25000" dirty="0" smtClean="0"/>
              <a:t>t</a:t>
            </a:r>
            <a:r>
              <a:rPr lang="en-US" dirty="0" smtClean="0"/>
              <a:t> to equal our model prediction.</a:t>
            </a:r>
          </a:p>
          <a:p>
            <a:r>
              <a:rPr lang="en-US" dirty="0" smtClean="0"/>
              <a:t>We subtract σ</a:t>
            </a:r>
            <a:r>
              <a:rPr lang="en-US" baseline="30000" dirty="0" smtClean="0"/>
              <a:t>2</a:t>
            </a:r>
            <a:r>
              <a:rPr lang="en-US" dirty="0" smtClean="0"/>
              <a:t>/2 to make the mean of the random variable equal to the median of the log-normal (which is its geometric mean).</a:t>
            </a:r>
            <a:endParaRPr lang="en-US" dirty="0"/>
          </a:p>
          <a:p>
            <a:pPr marL="0" indent="0">
              <a:buNone/>
            </a:pPr>
            <a:endParaRPr lang="en-US" dirty="0"/>
          </a:p>
        </p:txBody>
      </p:sp>
      <p:pic>
        <p:nvPicPr>
          <p:cNvPr id="4" name="Picture 3"/>
          <p:cNvPicPr>
            <a:picLocks noChangeAspect="1"/>
          </p:cNvPicPr>
          <p:nvPr/>
        </p:nvPicPr>
        <p:blipFill>
          <a:blip r:embed="rId3"/>
          <a:stretch>
            <a:fillRect/>
          </a:stretch>
        </p:blipFill>
        <p:spPr>
          <a:xfrm>
            <a:off x="8066150" y="183923"/>
            <a:ext cx="1241299" cy="1241299"/>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4254337859"/>
              </p:ext>
            </p:extLst>
          </p:nvPr>
        </p:nvGraphicFramePr>
        <p:xfrm>
          <a:off x="1213027" y="1213557"/>
          <a:ext cx="3717925" cy="720725"/>
        </p:xfrm>
        <a:graphic>
          <a:graphicData uri="http://schemas.openxmlformats.org/presentationml/2006/ole">
            <mc:AlternateContent xmlns:mc="http://schemas.openxmlformats.org/markup-compatibility/2006">
              <mc:Choice xmlns:v="urn:schemas-microsoft-com:vml" Requires="v">
                <p:oleObj spid="_x0000_s141362" name="Equation" r:id="rId4" imgW="1574800" imgH="304800" progId="Equation.3">
                  <p:embed/>
                </p:oleObj>
              </mc:Choice>
              <mc:Fallback>
                <p:oleObj name="Equation" r:id="rId4" imgW="1574800" imgH="304800" progId="Equation.3">
                  <p:embed/>
                  <p:pic>
                    <p:nvPicPr>
                      <p:cNvPr id="0" name=""/>
                      <p:cNvPicPr/>
                      <p:nvPr/>
                    </p:nvPicPr>
                    <p:blipFill>
                      <a:blip r:embed="rId5"/>
                      <a:stretch>
                        <a:fillRect/>
                      </a:stretch>
                    </p:blipFill>
                    <p:spPr>
                      <a:xfrm>
                        <a:off x="1213027" y="1213557"/>
                        <a:ext cx="3717925" cy="720725"/>
                      </a:xfrm>
                      <a:prstGeom prst="rect">
                        <a:avLst/>
                      </a:prstGeom>
                    </p:spPr>
                  </p:pic>
                </p:oleObj>
              </mc:Fallback>
            </mc:AlternateContent>
          </a:graphicData>
        </a:graphic>
      </p:graphicFrame>
      <p:cxnSp>
        <p:nvCxnSpPr>
          <p:cNvPr id="10" name="Straight Arrow Connector 9"/>
          <p:cNvCxnSpPr/>
          <p:nvPr/>
        </p:nvCxnSpPr>
        <p:spPr>
          <a:xfrm flipH="1">
            <a:off x="4600222" y="967204"/>
            <a:ext cx="197556" cy="332914"/>
          </a:xfrm>
          <a:prstGeom prst="straightConnector1">
            <a:avLst/>
          </a:prstGeom>
          <a:ln w="38100">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5" name="Object 14"/>
          <p:cNvGraphicFramePr>
            <a:graphicFrameLocks noChangeAspect="1"/>
          </p:cNvGraphicFramePr>
          <p:nvPr>
            <p:extLst>
              <p:ext uri="{D42A27DB-BD31-4B8C-83A1-F6EECF244321}">
                <p14:modId xmlns:p14="http://schemas.microsoft.com/office/powerpoint/2010/main" val="1871153804"/>
              </p:ext>
            </p:extLst>
          </p:nvPr>
        </p:nvGraphicFramePr>
        <p:xfrm>
          <a:off x="2953103" y="3524382"/>
          <a:ext cx="2471738" cy="700941"/>
        </p:xfrm>
        <a:graphic>
          <a:graphicData uri="http://schemas.openxmlformats.org/presentationml/2006/ole">
            <mc:AlternateContent xmlns:mc="http://schemas.openxmlformats.org/markup-compatibility/2006">
              <mc:Choice xmlns:v="urn:schemas-microsoft-com:vml" Requires="v">
                <p:oleObj spid="_x0000_s141363" name="Equation" r:id="rId6" imgW="850900" imgH="241300" progId="Equation.3">
                  <p:embed/>
                </p:oleObj>
              </mc:Choice>
              <mc:Fallback>
                <p:oleObj name="Equation" r:id="rId6" imgW="850900" imgH="241300" progId="Equation.3">
                  <p:embed/>
                  <p:pic>
                    <p:nvPicPr>
                      <p:cNvPr id="0" name=""/>
                      <p:cNvPicPr/>
                      <p:nvPr/>
                    </p:nvPicPr>
                    <p:blipFill>
                      <a:blip r:embed="rId7"/>
                      <a:stretch>
                        <a:fillRect/>
                      </a:stretch>
                    </p:blipFill>
                    <p:spPr>
                      <a:xfrm>
                        <a:off x="2953103" y="3524382"/>
                        <a:ext cx="2471738" cy="700941"/>
                      </a:xfrm>
                      <a:prstGeom prst="rect">
                        <a:avLst/>
                      </a:prstGeom>
                    </p:spPr>
                  </p:pic>
                </p:oleObj>
              </mc:Fallback>
            </mc:AlternateContent>
          </a:graphicData>
        </a:graphic>
      </p:graphicFrame>
    </p:spTree>
    <p:extLst>
      <p:ext uri="{BB962C8B-B14F-4D97-AF65-F5344CB8AC3E}">
        <p14:creationId xmlns:p14="http://schemas.microsoft.com/office/powerpoint/2010/main" val="698610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Re-fitting our model with the new data</a:t>
            </a:r>
            <a:endParaRPr lang="en-US" dirty="0"/>
          </a:p>
        </p:txBody>
      </p:sp>
      <p:sp>
        <p:nvSpPr>
          <p:cNvPr id="3" name="Content Placeholder 2"/>
          <p:cNvSpPr>
            <a:spLocks noGrp="1"/>
          </p:cNvSpPr>
          <p:nvPr>
            <p:ph idx="1"/>
          </p:nvPr>
        </p:nvSpPr>
        <p:spPr/>
        <p:txBody>
          <a:bodyPr/>
          <a:lstStyle/>
          <a:p>
            <a:pPr marL="0" indent="0">
              <a:buNone/>
            </a:pPr>
            <a:r>
              <a:rPr lang="en-US" dirty="0" smtClean="0"/>
              <a:t>Our assessment model is an ADMB program.</a:t>
            </a:r>
          </a:p>
          <a:p>
            <a:pPr marL="0" indent="0">
              <a:buNone/>
            </a:pPr>
            <a:r>
              <a:rPr lang="en-US" dirty="0" smtClean="0"/>
              <a:t>But we just generated new data in R!</a:t>
            </a:r>
          </a:p>
          <a:p>
            <a:pPr marL="0" indent="0">
              <a:buNone/>
            </a:pPr>
            <a:r>
              <a:rPr lang="en-US" dirty="0" smtClean="0"/>
              <a:t>Steps:</a:t>
            </a:r>
          </a:p>
          <a:p>
            <a:r>
              <a:rPr lang="en-US" dirty="0" smtClean="0"/>
              <a:t>First we have to create a data file containing the new CPUE data we generated.</a:t>
            </a:r>
          </a:p>
          <a:p>
            <a:r>
              <a:rPr lang="en-US" dirty="0" smtClean="0"/>
              <a:t>Then we have to run our assessment model using this new data file. </a:t>
            </a:r>
            <a:endParaRPr lang="en-US" dirty="0"/>
          </a:p>
        </p:txBody>
      </p:sp>
    </p:spTree>
    <p:extLst>
      <p:ext uri="{BB962C8B-B14F-4D97-AF65-F5344CB8AC3E}">
        <p14:creationId xmlns:p14="http://schemas.microsoft.com/office/powerpoint/2010/main" val="991789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Re-fitting our model with the new data</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Our assessment model is an ADMB program.</a:t>
            </a:r>
          </a:p>
          <a:p>
            <a:pPr marL="0" indent="0">
              <a:buNone/>
            </a:pPr>
            <a:r>
              <a:rPr lang="en-US" dirty="0" smtClean="0"/>
              <a:t>But we just generated new data in R!</a:t>
            </a:r>
          </a:p>
          <a:p>
            <a:pPr marL="0" indent="0">
              <a:buNone/>
            </a:pPr>
            <a:r>
              <a:rPr lang="en-US" dirty="0" smtClean="0"/>
              <a:t>Steps:</a:t>
            </a:r>
          </a:p>
          <a:p>
            <a:r>
              <a:rPr lang="en-US" dirty="0" smtClean="0"/>
              <a:t>First we have to create a data file containing the new CPUE data we generated.</a:t>
            </a:r>
          </a:p>
          <a:p>
            <a:endParaRPr lang="en-US" dirty="0"/>
          </a:p>
          <a:p>
            <a:endParaRPr lang="en-US" dirty="0" smtClean="0"/>
          </a:p>
          <a:p>
            <a:pPr marL="457200" lvl="1" indent="0">
              <a:buNone/>
            </a:pPr>
            <a:endParaRPr lang="en-US" dirty="0"/>
          </a:p>
          <a:p>
            <a:pPr marL="457200" lvl="1" indent="0">
              <a:buNone/>
            </a:pPr>
            <a:r>
              <a:rPr lang="en-US" dirty="0" err="1" smtClean="0"/>
              <a:t>write.datfile</a:t>
            </a:r>
            <a:r>
              <a:rPr lang="en-US" dirty="0" smtClean="0"/>
              <a:t>()  In lab8_functions.r  takes a vector of catches and a table of </a:t>
            </a:r>
            <a:r>
              <a:rPr lang="en-US" dirty="0" err="1" smtClean="0"/>
              <a:t>cpue</a:t>
            </a:r>
            <a:r>
              <a:rPr lang="en-US" dirty="0" smtClean="0"/>
              <a:t> observations and writes a new </a:t>
            </a:r>
            <a:r>
              <a:rPr lang="en-US" dirty="0" err="1" smtClean="0"/>
              <a:t>datafile</a:t>
            </a:r>
            <a:r>
              <a:rPr lang="en-US" dirty="0" smtClean="0"/>
              <a:t>,  “</a:t>
            </a:r>
            <a:r>
              <a:rPr lang="en-US" dirty="0" err="1" smtClean="0"/>
              <a:t>new.dat</a:t>
            </a:r>
            <a:r>
              <a:rPr lang="en-US" dirty="0" smtClean="0"/>
              <a:t>”, in the working directory.</a:t>
            </a:r>
          </a:p>
          <a:p>
            <a:endParaRPr lang="en-US" dirty="0"/>
          </a:p>
        </p:txBody>
      </p:sp>
      <p:pic>
        <p:nvPicPr>
          <p:cNvPr id="4" name="Picture 3" descr="Screen Shot 2015-11-02 at 10.57.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556" y="3715837"/>
            <a:ext cx="6942667" cy="1110164"/>
          </a:xfrm>
          <a:prstGeom prst="rect">
            <a:avLst/>
          </a:prstGeom>
        </p:spPr>
      </p:pic>
      <p:cxnSp>
        <p:nvCxnSpPr>
          <p:cNvPr id="6" name="Straight Arrow Connector 5"/>
          <p:cNvCxnSpPr/>
          <p:nvPr/>
        </p:nvCxnSpPr>
        <p:spPr>
          <a:xfrm flipH="1" flipV="1">
            <a:off x="1968500" y="4614335"/>
            <a:ext cx="218722" cy="536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6386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Outline</a:t>
            </a:r>
          </a:p>
        </p:txBody>
      </p:sp>
      <p:sp>
        <p:nvSpPr>
          <p:cNvPr id="3" name="Content Placeholder 2"/>
          <p:cNvSpPr>
            <a:spLocks noGrp="1"/>
          </p:cNvSpPr>
          <p:nvPr>
            <p:ph idx="1"/>
          </p:nvPr>
        </p:nvSpPr>
        <p:spPr/>
        <p:txBody>
          <a:bodyPr>
            <a:normAutofit fontScale="85000" lnSpcReduction="10000"/>
          </a:bodyPr>
          <a:lstStyle/>
          <a:p>
            <a:r>
              <a:rPr lang="en-US" dirty="0" smtClean="0"/>
              <a:t>Simulations as part of modeling</a:t>
            </a:r>
            <a:endParaRPr lang="en-US" dirty="0"/>
          </a:p>
          <a:p>
            <a:r>
              <a:rPr lang="en-US" dirty="0" smtClean="0"/>
              <a:t>Review of </a:t>
            </a:r>
            <a:r>
              <a:rPr lang="en-US" dirty="0" err="1" smtClean="0"/>
              <a:t>Bolker</a:t>
            </a:r>
            <a:r>
              <a:rPr lang="en-US" dirty="0" smtClean="0"/>
              <a:t> (2008) reading</a:t>
            </a:r>
          </a:p>
          <a:p>
            <a:r>
              <a:rPr lang="en-US" dirty="0" smtClean="0"/>
              <a:t>Simulation testing to evaluate estimation performance</a:t>
            </a:r>
          </a:p>
          <a:p>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Lab exercise</a:t>
            </a:r>
          </a:p>
          <a:p>
            <a:r>
              <a:rPr lang="en-US" dirty="0" smtClean="0"/>
              <a:t>Generating datasets, calling ADMB from R.</a:t>
            </a:r>
            <a:endParaRPr lang="en-US" dirty="0"/>
          </a:p>
          <a:p>
            <a:r>
              <a:rPr lang="en-US" dirty="0" smtClean="0"/>
              <a:t>How well does our surplus production model estimate reference points?</a:t>
            </a:r>
            <a:endParaRPr lang="en-US" dirty="0"/>
          </a:p>
        </p:txBody>
      </p:sp>
      <p:pic>
        <p:nvPicPr>
          <p:cNvPr id="4" name="Picture 3"/>
          <p:cNvPicPr>
            <a:picLocks noChangeAspect="1"/>
          </p:cNvPicPr>
          <p:nvPr/>
        </p:nvPicPr>
        <p:blipFill>
          <a:blip r:embed="rId2"/>
          <a:stretch>
            <a:fillRect/>
          </a:stretch>
        </p:blipFill>
        <p:spPr>
          <a:xfrm>
            <a:off x="8014" y="2608928"/>
            <a:ext cx="9135986" cy="1749220"/>
          </a:xfrm>
          <a:prstGeom prst="rect">
            <a:avLst/>
          </a:prstGeom>
        </p:spPr>
      </p:pic>
    </p:spTree>
    <p:extLst>
      <p:ext uri="{BB962C8B-B14F-4D97-AF65-F5344CB8AC3E}">
        <p14:creationId xmlns:p14="http://schemas.microsoft.com/office/powerpoint/2010/main" val="9022940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Re-fitting our model with the new data</a:t>
            </a:r>
            <a:endParaRPr lang="en-US" dirty="0"/>
          </a:p>
        </p:txBody>
      </p:sp>
      <p:sp>
        <p:nvSpPr>
          <p:cNvPr id="3" name="Content Placeholder 2"/>
          <p:cNvSpPr>
            <a:spLocks noGrp="1"/>
          </p:cNvSpPr>
          <p:nvPr>
            <p:ph idx="1"/>
          </p:nvPr>
        </p:nvSpPr>
        <p:spPr/>
        <p:txBody>
          <a:bodyPr/>
          <a:lstStyle/>
          <a:p>
            <a:pPr marL="0" indent="0">
              <a:buNone/>
            </a:pPr>
            <a:r>
              <a:rPr lang="en-US" dirty="0" smtClean="0"/>
              <a:t>Our assessment model is an ADMB program.</a:t>
            </a:r>
          </a:p>
          <a:p>
            <a:pPr marL="0" indent="0">
              <a:buNone/>
            </a:pPr>
            <a:r>
              <a:rPr lang="en-US" dirty="0" smtClean="0"/>
              <a:t>But we just generated new data in R!</a:t>
            </a:r>
          </a:p>
          <a:p>
            <a:pPr marL="0" indent="0">
              <a:buNone/>
            </a:pPr>
            <a:r>
              <a:rPr lang="en-US" dirty="0" smtClean="0"/>
              <a:t>Steps:</a:t>
            </a:r>
          </a:p>
          <a:p>
            <a:r>
              <a:rPr lang="en-US" dirty="0" smtClean="0"/>
              <a:t>First we have to create a data file containing the new CPUE data we generated.</a:t>
            </a:r>
          </a:p>
          <a:p>
            <a:r>
              <a:rPr lang="en-US" dirty="0" smtClean="0"/>
              <a:t>Then we have to run our assessment model using this new data file. </a:t>
            </a:r>
            <a:endParaRPr lang="en-US" dirty="0"/>
          </a:p>
        </p:txBody>
      </p:sp>
      <p:pic>
        <p:nvPicPr>
          <p:cNvPr id="4" name="Picture 3" descr="Screen Shot 2015-11-02 at 10.55.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6" y="5046124"/>
            <a:ext cx="9357077" cy="1755432"/>
          </a:xfrm>
          <a:prstGeom prst="rect">
            <a:avLst/>
          </a:prstGeom>
        </p:spPr>
      </p:pic>
    </p:spTree>
    <p:extLst>
      <p:ext uri="{BB962C8B-B14F-4D97-AF65-F5344CB8AC3E}">
        <p14:creationId xmlns:p14="http://schemas.microsoft.com/office/powerpoint/2010/main" val="3576076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Segue 3: calling programs from R</a:t>
            </a:r>
            <a:endParaRPr lang="en-US" dirty="0"/>
          </a:p>
        </p:txBody>
      </p:sp>
      <p:sp>
        <p:nvSpPr>
          <p:cNvPr id="3" name="Content Placeholder 2"/>
          <p:cNvSpPr>
            <a:spLocks noGrp="1"/>
          </p:cNvSpPr>
          <p:nvPr>
            <p:ph idx="1"/>
          </p:nvPr>
        </p:nvSpPr>
        <p:spPr/>
        <p:txBody>
          <a:bodyPr>
            <a:normAutofit lnSpcReduction="10000"/>
          </a:bodyPr>
          <a:lstStyle/>
          <a:p>
            <a:r>
              <a:rPr lang="en-US" dirty="0" smtClean="0"/>
              <a:t>One way to run a program from R is to use</a:t>
            </a:r>
            <a:br>
              <a:rPr lang="en-US" dirty="0" smtClean="0"/>
            </a:br>
            <a:r>
              <a:rPr lang="en-US" dirty="0" smtClean="0"/>
              <a:t>the </a:t>
            </a:r>
            <a:r>
              <a:rPr lang="en-US" i="1" dirty="0" smtClean="0"/>
              <a:t>system()</a:t>
            </a:r>
            <a:r>
              <a:rPr lang="en-US" dirty="0" smtClean="0"/>
              <a:t> function to invoke a OS command.</a:t>
            </a:r>
          </a:p>
          <a:p>
            <a:r>
              <a:rPr lang="en-US" dirty="0" smtClean="0"/>
              <a:t>In Windows, system does not use a shell and there is a separate </a:t>
            </a:r>
            <a:r>
              <a:rPr lang="en-US" i="1" dirty="0" smtClean="0"/>
              <a:t>shell()</a:t>
            </a:r>
          </a:p>
          <a:p>
            <a:pPr marL="0" indent="0">
              <a:buNone/>
            </a:pPr>
            <a:r>
              <a:rPr lang="en-US" dirty="0" smtClean="0"/>
              <a:t>	e.g.    shell(</a:t>
            </a:r>
            <a:r>
              <a:rPr lang="en-US" dirty="0" err="1" smtClean="0"/>
              <a:t>command,wait</a:t>
            </a:r>
            <a:r>
              <a:rPr lang="en-US" dirty="0" smtClean="0"/>
              <a:t>=TRUE)</a:t>
            </a:r>
          </a:p>
          <a:p>
            <a:r>
              <a:rPr lang="en-US" dirty="0" smtClean="0"/>
              <a:t>where ‘command’ can be the call to your ADMB program. Note that you are opening a shell, so you will need to include in the command instructions to change to the right directory.</a:t>
            </a:r>
            <a:endParaRPr lang="en-US" dirty="0"/>
          </a:p>
        </p:txBody>
      </p:sp>
      <p:pic>
        <p:nvPicPr>
          <p:cNvPr id="4" name="Picture 3"/>
          <p:cNvPicPr>
            <a:picLocks noChangeAspect="1"/>
          </p:cNvPicPr>
          <p:nvPr/>
        </p:nvPicPr>
        <p:blipFill>
          <a:blip r:embed="rId2"/>
          <a:stretch>
            <a:fillRect/>
          </a:stretch>
        </p:blipFill>
        <p:spPr>
          <a:xfrm>
            <a:off x="8066150" y="183923"/>
            <a:ext cx="1241299" cy="1241299"/>
          </a:xfrm>
          <a:prstGeom prst="rect">
            <a:avLst/>
          </a:prstGeom>
        </p:spPr>
      </p:pic>
    </p:spTree>
    <p:extLst>
      <p:ext uri="{BB962C8B-B14F-4D97-AF65-F5344CB8AC3E}">
        <p14:creationId xmlns:p14="http://schemas.microsoft.com/office/powerpoint/2010/main" val="2658820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have now fit our model to the new data</a:t>
            </a:r>
            <a:endParaRPr lang="en-US" dirty="0"/>
          </a:p>
        </p:txBody>
      </p:sp>
      <p:sp>
        <p:nvSpPr>
          <p:cNvPr id="3" name="Content Placeholder 2"/>
          <p:cNvSpPr>
            <a:spLocks noGrp="1"/>
          </p:cNvSpPr>
          <p:nvPr>
            <p:ph idx="1"/>
          </p:nvPr>
        </p:nvSpPr>
        <p:spPr/>
        <p:txBody>
          <a:bodyPr/>
          <a:lstStyle/>
          <a:p>
            <a:pPr marL="0" indent="0">
              <a:buNone/>
            </a:pPr>
            <a:r>
              <a:rPr lang="en-US" dirty="0" smtClean="0"/>
              <a:t>Hurrah!</a:t>
            </a:r>
          </a:p>
          <a:p>
            <a:pPr marL="0" indent="0">
              <a:buNone/>
            </a:pPr>
            <a:r>
              <a:rPr lang="en-US" dirty="0" smtClean="0"/>
              <a:t>Now we are interested in </a:t>
            </a:r>
            <a:br>
              <a:rPr lang="en-US" dirty="0" smtClean="0"/>
            </a:br>
            <a:r>
              <a:rPr lang="en-US" dirty="0" smtClean="0"/>
              <a:t>the results.</a:t>
            </a:r>
          </a:p>
          <a:p>
            <a:pPr marL="0" indent="0">
              <a:buNone/>
            </a:pPr>
            <a:r>
              <a:rPr lang="en-US" dirty="0" smtClean="0"/>
              <a:t>We also want to check if</a:t>
            </a:r>
            <a:br>
              <a:rPr lang="en-US" dirty="0" smtClean="0"/>
            </a:br>
            <a:r>
              <a:rPr lang="en-US" dirty="0" smtClean="0"/>
              <a:t>the model converged.</a:t>
            </a:r>
            <a:endParaRPr lang="en-US" dirty="0"/>
          </a:p>
        </p:txBody>
      </p:sp>
      <p:pic>
        <p:nvPicPr>
          <p:cNvPr id="5" name="Picture 4" descr="Screen Shot 2015-11-02 at 11.06.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5121" y="872282"/>
            <a:ext cx="3269545" cy="9533628"/>
          </a:xfrm>
          <a:prstGeom prst="rect">
            <a:avLst/>
          </a:prstGeom>
        </p:spPr>
      </p:pic>
      <p:pic>
        <p:nvPicPr>
          <p:cNvPr id="6" name="Picture 5" descr="Screen Shot 2015-11-02 at 11.08.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90579"/>
            <a:ext cx="9144000" cy="2667421"/>
          </a:xfrm>
          <a:prstGeom prst="rect">
            <a:avLst/>
          </a:prstGeom>
        </p:spPr>
      </p:pic>
    </p:spTree>
    <p:extLst>
      <p:ext uri="{BB962C8B-B14F-4D97-AF65-F5344CB8AC3E}">
        <p14:creationId xmlns:p14="http://schemas.microsoft.com/office/powerpoint/2010/main" val="1541863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fit the model to one simulated data set.</a:t>
            </a:r>
          </a:p>
          <a:p>
            <a:r>
              <a:rPr lang="en-US" dirty="0" smtClean="0"/>
              <a:t>We need to do this MANY times.</a:t>
            </a:r>
          </a:p>
          <a:p>
            <a:r>
              <a:rPr lang="en-US" dirty="0" smtClean="0"/>
              <a:t>We also need to store the results for each simulation.</a:t>
            </a:r>
          </a:p>
          <a:p>
            <a:r>
              <a:rPr lang="en-US" dirty="0" smtClean="0"/>
              <a:t>The steps for each simulation are:</a:t>
            </a:r>
          </a:p>
          <a:p>
            <a:pPr marL="971550" lvl="1" indent="-514350">
              <a:buFont typeface="+mj-lt"/>
              <a:buAutoNum type="arabicPeriod"/>
            </a:pPr>
            <a:r>
              <a:rPr lang="en-US" dirty="0"/>
              <a:t>Generate a set of data from the operating model.</a:t>
            </a:r>
          </a:p>
          <a:p>
            <a:pPr marL="971550" lvl="1" indent="-514350">
              <a:buFont typeface="+mj-lt"/>
              <a:buAutoNum type="arabicPeriod"/>
            </a:pPr>
            <a:r>
              <a:rPr lang="en-US" dirty="0"/>
              <a:t>Write a new </a:t>
            </a:r>
            <a:r>
              <a:rPr lang="en-US" dirty="0" err="1"/>
              <a:t>datafile</a:t>
            </a:r>
            <a:r>
              <a:rPr lang="en-US" dirty="0"/>
              <a:t> containing the generated data set.</a:t>
            </a:r>
          </a:p>
          <a:p>
            <a:pPr marL="971550" lvl="1" indent="-514350">
              <a:buFont typeface="+mj-lt"/>
              <a:buAutoNum type="arabicPeriod"/>
            </a:pPr>
            <a:r>
              <a:rPr lang="en-US" dirty="0"/>
              <a:t>Fit the estimation model to the generated data set.</a:t>
            </a:r>
          </a:p>
          <a:p>
            <a:pPr marL="971550" lvl="1" indent="-514350">
              <a:buFont typeface="+mj-lt"/>
              <a:buAutoNum type="arabicPeriod"/>
            </a:pPr>
            <a:r>
              <a:rPr lang="en-US" dirty="0"/>
              <a:t>Store the parameter estimates from the simulation.</a:t>
            </a:r>
          </a:p>
          <a:p>
            <a:pPr marL="971550" lvl="1" indent="-514350">
              <a:buFont typeface="+mj-lt"/>
              <a:buAutoNum type="arabicPeriod"/>
            </a:pPr>
            <a:r>
              <a:rPr lang="en-US" dirty="0"/>
              <a:t>GOTO step 1. </a:t>
            </a:r>
          </a:p>
          <a:p>
            <a:r>
              <a:rPr lang="en-US" dirty="0" smtClean="0"/>
              <a:t>Finally, we compare the estimates with the true values.</a:t>
            </a:r>
          </a:p>
          <a:p>
            <a:endParaRPr lang="en-US" dirty="0" smtClean="0"/>
          </a:p>
          <a:p>
            <a:endParaRPr lang="en-US" dirty="0"/>
          </a:p>
        </p:txBody>
      </p:sp>
    </p:spTree>
    <p:extLst>
      <p:ext uri="{BB962C8B-B14F-4D97-AF65-F5344CB8AC3E}">
        <p14:creationId xmlns:p14="http://schemas.microsoft.com/office/powerpoint/2010/main" val="1697407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Estimation performance</a:t>
            </a:r>
            <a:endParaRPr lang="en-US" dirty="0"/>
          </a:p>
        </p:txBody>
      </p:sp>
      <p:pic>
        <p:nvPicPr>
          <p:cNvPr id="4" name="Content Placeholder 3"/>
          <p:cNvPicPr>
            <a:picLocks noGrp="1" noChangeAspect="1"/>
          </p:cNvPicPr>
          <p:nvPr>
            <p:ph idx="1"/>
          </p:nvPr>
        </p:nvPicPr>
        <p:blipFill rotWithShape="1">
          <a:blip r:embed="rId2"/>
          <a:srcRect t="4250" b="3662"/>
          <a:stretch/>
        </p:blipFill>
        <p:spPr>
          <a:xfrm>
            <a:off x="457200" y="872282"/>
            <a:ext cx="8229600" cy="5985718"/>
          </a:xfrm>
        </p:spPr>
      </p:pic>
    </p:spTree>
    <p:extLst>
      <p:ext uri="{BB962C8B-B14F-4D97-AF65-F5344CB8AC3E}">
        <p14:creationId xmlns:p14="http://schemas.microsoft.com/office/powerpoint/2010/main" val="3287504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Relative Error of Estimate (REE)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(Estimate-True)/True</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Our model is biased in estimating </a:t>
            </a:r>
            <a:r>
              <a:rPr lang="en-US" dirty="0" err="1" smtClean="0"/>
              <a:t>σ</a:t>
            </a:r>
            <a:endParaRPr lang="en-US" dirty="0" smtClean="0"/>
          </a:p>
          <a:p>
            <a:pPr marL="0" indent="0">
              <a:buNone/>
            </a:pPr>
            <a:r>
              <a:rPr lang="en-US" dirty="0" smtClean="0"/>
              <a:t>MSY is estimated precisely</a:t>
            </a:r>
            <a:endParaRPr lang="en-US" dirty="0"/>
          </a:p>
        </p:txBody>
      </p:sp>
      <p:pic>
        <p:nvPicPr>
          <p:cNvPr id="4" name="Picture 3"/>
          <p:cNvPicPr>
            <a:picLocks noChangeAspect="1"/>
          </p:cNvPicPr>
          <p:nvPr/>
        </p:nvPicPr>
        <p:blipFill rotWithShape="1">
          <a:blip r:embed="rId2"/>
          <a:srcRect t="17259" b="13846"/>
          <a:stretch/>
        </p:blipFill>
        <p:spPr>
          <a:xfrm>
            <a:off x="1219200" y="1796628"/>
            <a:ext cx="6705600" cy="3648456"/>
          </a:xfrm>
          <a:prstGeom prst="rect">
            <a:avLst/>
          </a:prstGeom>
        </p:spPr>
      </p:pic>
    </p:spTree>
    <p:extLst>
      <p:ext uri="{BB962C8B-B14F-4D97-AF65-F5344CB8AC3E}">
        <p14:creationId xmlns:p14="http://schemas.microsoft.com/office/powerpoint/2010/main" val="3577188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Correlations in errors</a:t>
            </a:r>
            <a:endParaRPr lang="en-US" dirty="0"/>
          </a:p>
        </p:txBody>
      </p:sp>
      <p:sp>
        <p:nvSpPr>
          <p:cNvPr id="3" name="Content Placeholder 2"/>
          <p:cNvSpPr>
            <a:spLocks noGrp="1"/>
          </p:cNvSpPr>
          <p:nvPr>
            <p:ph idx="1"/>
          </p:nvPr>
        </p:nvSpPr>
        <p:spPr/>
        <p:txBody>
          <a:bodyPr/>
          <a:lstStyle/>
          <a:p>
            <a:r>
              <a:rPr lang="en-US" dirty="0" smtClean="0"/>
              <a:t>Not surprisingly, our errors in estimating r &amp; K are correlated.</a:t>
            </a:r>
            <a:endParaRPr lang="en-US" dirty="0"/>
          </a:p>
        </p:txBody>
      </p:sp>
      <p:pic>
        <p:nvPicPr>
          <p:cNvPr id="4" name="Picture 3"/>
          <p:cNvPicPr>
            <a:picLocks noChangeAspect="1"/>
          </p:cNvPicPr>
          <p:nvPr/>
        </p:nvPicPr>
        <p:blipFill rotWithShape="1">
          <a:blip r:embed="rId2"/>
          <a:srcRect t="8697" b="8596"/>
          <a:stretch/>
        </p:blipFill>
        <p:spPr>
          <a:xfrm>
            <a:off x="1190979" y="2284647"/>
            <a:ext cx="6705600" cy="4379976"/>
          </a:xfrm>
          <a:prstGeom prst="rect">
            <a:avLst/>
          </a:prstGeom>
        </p:spPr>
      </p:pic>
    </p:spTree>
    <p:extLst>
      <p:ext uri="{BB962C8B-B14F-4D97-AF65-F5344CB8AC3E}">
        <p14:creationId xmlns:p14="http://schemas.microsoft.com/office/powerpoint/2010/main" val="1063532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metrics of performance</a:t>
            </a:r>
            <a:endParaRPr lang="en-US" dirty="0"/>
          </a:p>
        </p:txBody>
      </p:sp>
      <p:sp>
        <p:nvSpPr>
          <p:cNvPr id="3" name="Content Placeholder 2"/>
          <p:cNvSpPr>
            <a:spLocks noGrp="1"/>
          </p:cNvSpPr>
          <p:nvPr>
            <p:ph idx="1"/>
          </p:nvPr>
        </p:nvSpPr>
        <p:spPr/>
        <p:txBody>
          <a:bodyPr>
            <a:normAutofit fontScale="92500"/>
          </a:bodyPr>
          <a:lstStyle/>
          <a:p>
            <a:r>
              <a:rPr lang="en-US" dirty="0" smtClean="0"/>
              <a:t>We can also summarize errors in estimates for the predicted biomass and forecast quantities, say the catch next year under a FMSY strategy.</a:t>
            </a:r>
          </a:p>
          <a:p>
            <a:r>
              <a:rPr lang="en-US" dirty="0" smtClean="0"/>
              <a:t>We are often interested in comparing results of two or more sets of simulations quantitatively, rather than just visually.</a:t>
            </a:r>
          </a:p>
          <a:p>
            <a:r>
              <a:rPr lang="en-US" dirty="0" smtClean="0"/>
              <a:t>You will see many metrics in the literature, some focused on bias, others on precision, or both.</a:t>
            </a:r>
          </a:p>
          <a:p>
            <a:r>
              <a:rPr lang="en-US" dirty="0" smtClean="0"/>
              <a:t>I like: Median Absolute Relative Error (MARE)</a:t>
            </a:r>
          </a:p>
          <a:p>
            <a:r>
              <a:rPr lang="en-US" dirty="0" smtClean="0"/>
              <a:t>Using relative errors doesn’t always make sense. (e.g. if true parameter value is close to zero)</a:t>
            </a:r>
          </a:p>
        </p:txBody>
      </p:sp>
    </p:spTree>
    <p:extLst>
      <p:ext uri="{BB962C8B-B14F-4D97-AF65-F5344CB8AC3E}">
        <p14:creationId xmlns:p14="http://schemas.microsoft.com/office/powerpoint/2010/main" val="3574297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Thoughts on simulations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These days, simulation studies are almost </a:t>
            </a:r>
            <a:r>
              <a:rPr lang="en-US" i="1" dirty="0" smtClean="0"/>
              <a:t>de </a:t>
            </a:r>
            <a:r>
              <a:rPr lang="en-US" i="1" dirty="0" err="1" smtClean="0"/>
              <a:t>rigeur</a:t>
            </a:r>
            <a:r>
              <a:rPr lang="en-US" dirty="0" smtClean="0"/>
              <a:t>  in the literature when developing new methods.</a:t>
            </a:r>
          </a:p>
          <a:p>
            <a:r>
              <a:rPr lang="en-US" dirty="0" smtClean="0"/>
              <a:t>Simulation testing offers a powerful approach to explore the behavior of models under different scenarios.</a:t>
            </a:r>
          </a:p>
          <a:p>
            <a:r>
              <a:rPr lang="en-US" dirty="0" smtClean="0"/>
              <a:t>They cannot tell us which models are the right ones to use, but are very useful in understanding the implications of our assumptions for model behavior, and can indicate robustness (or lack thereof)</a:t>
            </a:r>
          </a:p>
          <a:p>
            <a:r>
              <a:rPr lang="en-US" dirty="0" smtClean="0"/>
              <a:t>Simulation testing exercises are experiments, and should be planned accordingly.</a:t>
            </a:r>
          </a:p>
          <a:p>
            <a:pPr lvl="1"/>
            <a:r>
              <a:rPr lang="en-US" dirty="0" smtClean="0"/>
              <a:t>What sets of treatments (scenarios) do I need to answer the questions I am interested in?</a:t>
            </a:r>
          </a:p>
          <a:p>
            <a:endParaRPr lang="en-US" dirty="0"/>
          </a:p>
        </p:txBody>
      </p:sp>
    </p:spTree>
    <p:extLst>
      <p:ext uri="{BB962C8B-B14F-4D97-AF65-F5344CB8AC3E}">
        <p14:creationId xmlns:p14="http://schemas.microsoft.com/office/powerpoint/2010/main" val="476372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exercise</a:t>
            </a:r>
            <a:endParaRPr lang="en-US" dirty="0"/>
          </a:p>
        </p:txBody>
      </p:sp>
      <p:sp>
        <p:nvSpPr>
          <p:cNvPr id="3" name="Content Placeholder 2"/>
          <p:cNvSpPr>
            <a:spLocks noGrp="1"/>
          </p:cNvSpPr>
          <p:nvPr>
            <p:ph idx="1"/>
          </p:nvPr>
        </p:nvSpPr>
        <p:spPr/>
        <p:txBody>
          <a:bodyPr/>
          <a:lstStyle/>
          <a:p>
            <a:r>
              <a:rPr lang="en-US" dirty="0" smtClean="0"/>
              <a:t>Simulation test performance of Schaefer biomass dynamics model to estimate stock status and reference points</a:t>
            </a:r>
          </a:p>
          <a:p>
            <a:r>
              <a:rPr lang="en-US" dirty="0" smtClean="0"/>
              <a:t>Explore implications of model </a:t>
            </a:r>
            <a:r>
              <a:rPr lang="en-US" dirty="0" err="1" smtClean="0"/>
              <a:t>mis</a:t>
            </a:r>
            <a:r>
              <a:rPr lang="en-US" dirty="0" smtClean="0"/>
              <a:t>-specification for estimation of MSY based reference points.</a:t>
            </a:r>
          </a:p>
          <a:p>
            <a:endParaRPr lang="en-US" dirty="0"/>
          </a:p>
        </p:txBody>
      </p:sp>
    </p:spTree>
    <p:extLst>
      <p:ext uri="{BB962C8B-B14F-4D97-AF65-F5344CB8AC3E}">
        <p14:creationId xmlns:p14="http://schemas.microsoft.com/office/powerpoint/2010/main" val="229615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Simulations</a:t>
            </a:r>
            <a:endParaRPr lang="en-US" dirty="0"/>
          </a:p>
        </p:txBody>
      </p:sp>
      <p:sp>
        <p:nvSpPr>
          <p:cNvPr id="3" name="Content Placeholder 2"/>
          <p:cNvSpPr>
            <a:spLocks noGrp="1"/>
          </p:cNvSpPr>
          <p:nvPr>
            <p:ph idx="1"/>
          </p:nvPr>
        </p:nvSpPr>
        <p:spPr/>
        <p:txBody>
          <a:bodyPr>
            <a:normAutofit lnSpcReduction="10000"/>
          </a:bodyPr>
          <a:lstStyle/>
          <a:p>
            <a:r>
              <a:rPr lang="en-US" dirty="0" smtClean="0"/>
              <a:t>What is the role of simulations?</a:t>
            </a:r>
          </a:p>
          <a:p>
            <a:r>
              <a:rPr lang="en-US" b="1" dirty="0" smtClean="0"/>
              <a:t>Simulation testing</a:t>
            </a:r>
            <a:r>
              <a:rPr lang="en-US" dirty="0" smtClean="0"/>
              <a:t> for statistics</a:t>
            </a:r>
          </a:p>
          <a:p>
            <a:r>
              <a:rPr lang="en-US" dirty="0" smtClean="0"/>
              <a:t>Testing via Monte Carlo simulation is a key component of most operations research.</a:t>
            </a:r>
          </a:p>
          <a:p>
            <a:r>
              <a:rPr lang="en-US" dirty="0" smtClean="0"/>
              <a:t>Roles for Simulation testing in fisheries science</a:t>
            </a:r>
          </a:p>
          <a:p>
            <a:pPr lvl="1"/>
            <a:r>
              <a:rPr lang="en-US" dirty="0" smtClean="0"/>
              <a:t>Focus on using simulation testing to evaluate estimation performance</a:t>
            </a:r>
          </a:p>
          <a:p>
            <a:pPr lvl="1"/>
            <a:r>
              <a:rPr lang="en-US" dirty="0" smtClean="0"/>
              <a:t>A related simulation approach, management strategy evaluation, will be dealt with in a few weeks time.</a:t>
            </a:r>
          </a:p>
        </p:txBody>
      </p:sp>
    </p:spTree>
    <p:extLst>
      <p:ext uri="{BB962C8B-B14F-4D97-AF65-F5344CB8AC3E}">
        <p14:creationId xmlns:p14="http://schemas.microsoft.com/office/powerpoint/2010/main" val="2581115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lstStyle/>
          <a:p>
            <a:r>
              <a:rPr lang="en-US" dirty="0" smtClean="0"/>
              <a:t>Multi-state models (11/10)</a:t>
            </a:r>
          </a:p>
          <a:p>
            <a:r>
              <a:rPr lang="en-US" dirty="0" smtClean="0"/>
              <a:t>Reading: Cooch &amp; White (2009) Chapter 8</a:t>
            </a:r>
          </a:p>
        </p:txBody>
      </p:sp>
    </p:spTree>
    <p:extLst>
      <p:ext uri="{BB962C8B-B14F-4D97-AF65-F5344CB8AC3E}">
        <p14:creationId xmlns:p14="http://schemas.microsoft.com/office/powerpoint/2010/main" val="580670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Simulations in fisheries science</a:t>
            </a:r>
            <a:endParaRPr lang="en-US" dirty="0"/>
          </a:p>
        </p:txBody>
      </p:sp>
      <p:sp>
        <p:nvSpPr>
          <p:cNvPr id="3" name="Content Placeholder 2"/>
          <p:cNvSpPr>
            <a:spLocks noGrp="1"/>
          </p:cNvSpPr>
          <p:nvPr>
            <p:ph idx="1"/>
          </p:nvPr>
        </p:nvSpPr>
        <p:spPr/>
        <p:txBody>
          <a:bodyPr/>
          <a:lstStyle/>
          <a:p>
            <a:r>
              <a:rPr lang="en-US" dirty="0" smtClean="0"/>
              <a:t>Forecasting models using known parameters</a:t>
            </a:r>
          </a:p>
          <a:p>
            <a:pPr lvl="1"/>
            <a:r>
              <a:rPr lang="en-US" dirty="0" smtClean="0"/>
              <a:t>e.g. project </a:t>
            </a:r>
            <a:r>
              <a:rPr lang="en-US" dirty="0"/>
              <a:t>models from known starting points under different catch scenarios</a:t>
            </a:r>
          </a:p>
          <a:p>
            <a:pPr lvl="1"/>
            <a:r>
              <a:rPr lang="en-US" dirty="0"/>
              <a:t>introduce stochasticity to evaluate extinction risk </a:t>
            </a:r>
          </a:p>
          <a:p>
            <a:r>
              <a:rPr lang="en-US" dirty="0" smtClean="0"/>
              <a:t>Variance estimation</a:t>
            </a:r>
          </a:p>
          <a:p>
            <a:pPr lvl="1"/>
            <a:r>
              <a:rPr lang="en-US" dirty="0" smtClean="0"/>
              <a:t>Bootstrapping, Markov Chain Monte Carlo, etc.</a:t>
            </a:r>
          </a:p>
          <a:p>
            <a:r>
              <a:rPr lang="en-US" b="1" dirty="0" smtClean="0"/>
              <a:t>Performance testing</a:t>
            </a:r>
          </a:p>
          <a:p>
            <a:r>
              <a:rPr lang="en-US" dirty="0" smtClean="0"/>
              <a:t>Power analysis</a:t>
            </a:r>
          </a:p>
        </p:txBody>
      </p:sp>
    </p:spTree>
    <p:extLst>
      <p:ext uri="{BB962C8B-B14F-4D97-AF65-F5344CB8AC3E}">
        <p14:creationId xmlns:p14="http://schemas.microsoft.com/office/powerpoint/2010/main" val="3451080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Forecasting given known parameters</a:t>
            </a:r>
            <a:endParaRPr lang="en-US" dirty="0"/>
          </a:p>
        </p:txBody>
      </p:sp>
      <p:sp>
        <p:nvSpPr>
          <p:cNvPr id="3" name="Content Placeholder 2"/>
          <p:cNvSpPr>
            <a:spLocks noGrp="1"/>
          </p:cNvSpPr>
          <p:nvPr>
            <p:ph idx="1"/>
          </p:nvPr>
        </p:nvSpPr>
        <p:spPr/>
        <p:txBody>
          <a:bodyPr/>
          <a:lstStyle/>
          <a:p>
            <a:r>
              <a:rPr lang="en-US" dirty="0"/>
              <a:t>e</a:t>
            </a:r>
            <a:r>
              <a:rPr lang="en-US" dirty="0" smtClean="0"/>
              <a:t>.g. biomass dynamics model under different levels of future catch</a:t>
            </a:r>
            <a:endParaRPr lang="en-US" dirty="0"/>
          </a:p>
        </p:txBody>
      </p:sp>
      <p:pic>
        <p:nvPicPr>
          <p:cNvPr id="4" name="Picture 3"/>
          <p:cNvPicPr>
            <a:picLocks noChangeAspect="1"/>
          </p:cNvPicPr>
          <p:nvPr/>
        </p:nvPicPr>
        <p:blipFill rotWithShape="1">
          <a:blip r:embed="rId2"/>
          <a:srcRect t="15625" b="1669"/>
          <a:stretch/>
        </p:blipFill>
        <p:spPr>
          <a:xfrm>
            <a:off x="1219200" y="2445852"/>
            <a:ext cx="6705600" cy="4379976"/>
          </a:xfrm>
          <a:prstGeom prst="rect">
            <a:avLst/>
          </a:prstGeom>
        </p:spPr>
      </p:pic>
    </p:spTree>
    <p:extLst>
      <p:ext uri="{BB962C8B-B14F-4D97-AF65-F5344CB8AC3E}">
        <p14:creationId xmlns:p14="http://schemas.microsoft.com/office/powerpoint/2010/main" val="1743910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estimation (</a:t>
            </a:r>
            <a:r>
              <a:rPr lang="en-US" smtClean="0"/>
              <a:t>also parameters too)</a:t>
            </a:r>
            <a:endParaRPr lang="en-US" dirty="0"/>
          </a:p>
        </p:txBody>
      </p:sp>
      <p:sp>
        <p:nvSpPr>
          <p:cNvPr id="3" name="Content Placeholder 2"/>
          <p:cNvSpPr>
            <a:spLocks noGrp="1"/>
          </p:cNvSpPr>
          <p:nvPr>
            <p:ph idx="1"/>
          </p:nvPr>
        </p:nvSpPr>
        <p:spPr/>
        <p:txBody>
          <a:bodyPr>
            <a:normAutofit lnSpcReduction="10000"/>
          </a:bodyPr>
          <a:lstStyle/>
          <a:p>
            <a:r>
              <a:rPr lang="en-US" dirty="0" smtClean="0"/>
              <a:t>Sometimes it is not possible (or it is hard) to obtain analytic solutions for estimates of the variance (or our analytic solutions may be biased).</a:t>
            </a:r>
          </a:p>
          <a:p>
            <a:r>
              <a:rPr lang="en-US" dirty="0" smtClean="0"/>
              <a:t>Simulations based on our statistical models can help us!</a:t>
            </a:r>
          </a:p>
          <a:p>
            <a:r>
              <a:rPr lang="en-US" dirty="0" smtClean="0"/>
              <a:t>Bootstrapping (lots of different flavors)</a:t>
            </a:r>
          </a:p>
          <a:p>
            <a:pPr lvl="1"/>
            <a:r>
              <a:rPr lang="en-US" dirty="0" smtClean="0"/>
              <a:t>Generate new datasets based on original data set or model fit (e.g. resample residuals)</a:t>
            </a:r>
          </a:p>
          <a:p>
            <a:pPr lvl="1"/>
            <a:r>
              <a:rPr lang="en-US" dirty="0" smtClean="0"/>
              <a:t>Fit our model to new data sets</a:t>
            </a:r>
          </a:p>
          <a:p>
            <a:pPr lvl="1"/>
            <a:r>
              <a:rPr lang="en-US" dirty="0" smtClean="0"/>
              <a:t>Do this lots of times to obtain distributions for parameter estimates.</a:t>
            </a:r>
            <a:endParaRPr lang="en-US" dirty="0"/>
          </a:p>
        </p:txBody>
      </p:sp>
    </p:spTree>
    <p:extLst>
      <p:ext uri="{BB962C8B-B14F-4D97-AF65-F5344CB8AC3E}">
        <p14:creationId xmlns:p14="http://schemas.microsoft.com/office/powerpoint/2010/main" val="2104750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Segue 1 : </a:t>
            </a:r>
            <a:r>
              <a:rPr lang="en-US" dirty="0" smtClean="0"/>
              <a:t>Residual Bootstrap</a:t>
            </a:r>
            <a:endParaRPr lang="en-US" dirty="0"/>
          </a:p>
        </p:txBody>
      </p:sp>
      <p:sp>
        <p:nvSpPr>
          <p:cNvPr id="3" name="Content Placeholder 2"/>
          <p:cNvSpPr>
            <a:spLocks noGrp="1"/>
          </p:cNvSpPr>
          <p:nvPr>
            <p:ph idx="1"/>
          </p:nvPr>
        </p:nvSpPr>
        <p:spPr/>
        <p:txBody>
          <a:bodyPr>
            <a:normAutofit lnSpcReduction="10000"/>
          </a:bodyPr>
          <a:lstStyle/>
          <a:p>
            <a:r>
              <a:rPr lang="en-US" dirty="0" smtClean="0"/>
              <a:t>Purpose: generate estimates of uncertainty based on the assumptions of our statistical model</a:t>
            </a:r>
            <a:r>
              <a:rPr lang="en-US" dirty="0"/>
              <a:t> </a:t>
            </a:r>
            <a:r>
              <a:rPr lang="en-US" dirty="0" smtClean="0"/>
              <a:t>(residuals normally distributed, homogenous variance, etc.)</a:t>
            </a:r>
          </a:p>
          <a:p>
            <a:r>
              <a:rPr lang="en-US" dirty="0" smtClean="0"/>
              <a:t>Resample residuals (with replacement)</a:t>
            </a:r>
          </a:p>
          <a:p>
            <a:r>
              <a:rPr lang="en-US" dirty="0" smtClean="0"/>
              <a:t>Add residuals to fitted values to obtain a new ‘bootstrapped’ data set</a:t>
            </a:r>
          </a:p>
          <a:p>
            <a:r>
              <a:rPr lang="en-US" dirty="0" smtClean="0"/>
              <a:t>Re-fit the model to these data</a:t>
            </a:r>
          </a:p>
          <a:p>
            <a:r>
              <a:rPr lang="en-US" dirty="0" smtClean="0"/>
              <a:t>Repeat.</a:t>
            </a:r>
          </a:p>
          <a:p>
            <a:r>
              <a:rPr lang="en-US" dirty="0" smtClean="0"/>
              <a:t>Estimates are based on initial residuals,</a:t>
            </a:r>
            <a:br>
              <a:rPr lang="en-US" dirty="0" smtClean="0"/>
            </a:br>
            <a:r>
              <a:rPr lang="en-US" dirty="0" smtClean="0"/>
              <a:t>pulling ourselves up by our own bootstraps</a:t>
            </a:r>
          </a:p>
          <a:p>
            <a:endParaRPr lang="en-US" dirty="0" smtClean="0"/>
          </a:p>
          <a:p>
            <a:endParaRPr lang="en-US" dirty="0" smtClean="0"/>
          </a:p>
        </p:txBody>
      </p:sp>
      <p:pic>
        <p:nvPicPr>
          <p:cNvPr id="5" name="Picture 4"/>
          <p:cNvPicPr>
            <a:picLocks noChangeAspect="1"/>
          </p:cNvPicPr>
          <p:nvPr/>
        </p:nvPicPr>
        <p:blipFill>
          <a:blip r:embed="rId2"/>
          <a:stretch>
            <a:fillRect/>
          </a:stretch>
        </p:blipFill>
        <p:spPr>
          <a:xfrm>
            <a:off x="8066150" y="183923"/>
            <a:ext cx="1241299" cy="1241299"/>
          </a:xfrm>
          <a:prstGeom prst="rect">
            <a:avLst/>
          </a:prstGeom>
        </p:spPr>
      </p:pic>
    </p:spTree>
    <p:extLst>
      <p:ext uri="{BB962C8B-B14F-4D97-AF65-F5344CB8AC3E}">
        <p14:creationId xmlns:p14="http://schemas.microsoft.com/office/powerpoint/2010/main" val="81592415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Resample residuals to obtain a new bootstrapped dataset, refit model</a:t>
            </a:r>
            <a:endParaRPr lang="en-US" dirty="0"/>
          </a:p>
        </p:txBody>
      </p:sp>
      <p:pic>
        <p:nvPicPr>
          <p:cNvPr id="5" name="Picture 4"/>
          <p:cNvPicPr>
            <a:picLocks noChangeAspect="1"/>
          </p:cNvPicPr>
          <p:nvPr/>
        </p:nvPicPr>
        <p:blipFill>
          <a:blip r:embed="rId2"/>
          <a:stretch>
            <a:fillRect/>
          </a:stretch>
        </p:blipFill>
        <p:spPr>
          <a:xfrm>
            <a:off x="1219200" y="1042809"/>
            <a:ext cx="6705600" cy="5295900"/>
          </a:xfrm>
          <a:prstGeom prst="rect">
            <a:avLst/>
          </a:prstGeom>
        </p:spPr>
      </p:pic>
      <p:pic>
        <p:nvPicPr>
          <p:cNvPr id="6" name="Picture 5"/>
          <p:cNvPicPr>
            <a:picLocks noChangeAspect="1"/>
          </p:cNvPicPr>
          <p:nvPr/>
        </p:nvPicPr>
        <p:blipFill>
          <a:blip r:embed="rId3"/>
          <a:stretch>
            <a:fillRect/>
          </a:stretch>
        </p:blipFill>
        <p:spPr>
          <a:xfrm>
            <a:off x="1219200" y="1042809"/>
            <a:ext cx="6705600" cy="5295900"/>
          </a:xfrm>
          <a:prstGeom prst="rect">
            <a:avLst/>
          </a:prstGeom>
        </p:spPr>
      </p:pic>
      <p:pic>
        <p:nvPicPr>
          <p:cNvPr id="7" name="Picture 6"/>
          <p:cNvPicPr>
            <a:picLocks noChangeAspect="1"/>
          </p:cNvPicPr>
          <p:nvPr/>
        </p:nvPicPr>
        <p:blipFill>
          <a:blip r:embed="rId4"/>
          <a:stretch>
            <a:fillRect/>
          </a:stretch>
        </p:blipFill>
        <p:spPr>
          <a:xfrm>
            <a:off x="1219200" y="1042809"/>
            <a:ext cx="6705600" cy="5295900"/>
          </a:xfrm>
          <a:prstGeom prst="rect">
            <a:avLst/>
          </a:prstGeom>
        </p:spPr>
      </p:pic>
      <p:pic>
        <p:nvPicPr>
          <p:cNvPr id="8" name="Picture 7"/>
          <p:cNvPicPr>
            <a:picLocks noChangeAspect="1"/>
          </p:cNvPicPr>
          <p:nvPr/>
        </p:nvPicPr>
        <p:blipFill>
          <a:blip r:embed="rId5"/>
          <a:stretch>
            <a:fillRect/>
          </a:stretch>
        </p:blipFill>
        <p:spPr>
          <a:xfrm>
            <a:off x="1219200" y="1042809"/>
            <a:ext cx="6705600" cy="5295900"/>
          </a:xfrm>
          <a:prstGeom prst="rect">
            <a:avLst/>
          </a:prstGeom>
        </p:spPr>
      </p:pic>
      <p:pic>
        <p:nvPicPr>
          <p:cNvPr id="9" name="Picture 8"/>
          <p:cNvPicPr>
            <a:picLocks noChangeAspect="1"/>
          </p:cNvPicPr>
          <p:nvPr/>
        </p:nvPicPr>
        <p:blipFill>
          <a:blip r:embed="rId6"/>
          <a:stretch>
            <a:fillRect/>
          </a:stretch>
        </p:blipFill>
        <p:spPr>
          <a:xfrm>
            <a:off x="1219200" y="1042809"/>
            <a:ext cx="6705600" cy="5295900"/>
          </a:xfrm>
          <a:prstGeom prst="rect">
            <a:avLst/>
          </a:prstGeom>
        </p:spPr>
      </p:pic>
      <p:pic>
        <p:nvPicPr>
          <p:cNvPr id="10" name="Picture 9"/>
          <p:cNvPicPr>
            <a:picLocks noChangeAspect="1"/>
          </p:cNvPicPr>
          <p:nvPr/>
        </p:nvPicPr>
        <p:blipFill>
          <a:blip r:embed="rId7"/>
          <a:stretch>
            <a:fillRect/>
          </a:stretch>
        </p:blipFill>
        <p:spPr>
          <a:xfrm>
            <a:off x="1219200" y="1042809"/>
            <a:ext cx="6705600" cy="5295900"/>
          </a:xfrm>
          <a:prstGeom prst="rect">
            <a:avLst/>
          </a:prstGeom>
        </p:spPr>
      </p:pic>
      <p:pic>
        <p:nvPicPr>
          <p:cNvPr id="12" name="Picture 11"/>
          <p:cNvPicPr>
            <a:picLocks noChangeAspect="1"/>
          </p:cNvPicPr>
          <p:nvPr/>
        </p:nvPicPr>
        <p:blipFill>
          <a:blip r:embed="rId8"/>
          <a:stretch>
            <a:fillRect/>
          </a:stretch>
        </p:blipFill>
        <p:spPr>
          <a:xfrm>
            <a:off x="8066150" y="183923"/>
            <a:ext cx="1241299" cy="1241299"/>
          </a:xfrm>
          <a:prstGeom prst="rect">
            <a:avLst/>
          </a:prstGeom>
        </p:spPr>
      </p:pic>
    </p:spTree>
    <p:extLst>
      <p:ext uri="{BB962C8B-B14F-4D97-AF65-F5344CB8AC3E}">
        <p14:creationId xmlns:p14="http://schemas.microsoft.com/office/powerpoint/2010/main" val="31388162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Perform </a:t>
            </a:r>
            <a:r>
              <a:rPr lang="en-US" i="1" dirty="0" smtClean="0"/>
              <a:t>n</a:t>
            </a:r>
            <a:r>
              <a:rPr lang="en-US" dirty="0" smtClean="0"/>
              <a:t> bootstraps, summarize estimates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t="-3" b="58733"/>
          <a:stretch/>
        </p:blipFill>
        <p:spPr>
          <a:xfrm>
            <a:off x="222275" y="892770"/>
            <a:ext cx="8837059" cy="2880078"/>
          </a:xfrm>
          <a:prstGeom prst="rect">
            <a:avLst/>
          </a:prstGeom>
        </p:spPr>
      </p:pic>
      <p:pic>
        <p:nvPicPr>
          <p:cNvPr id="5" name="Picture 4" descr="Screen Shot 2015-11-02 at 8.22.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521" y="3772848"/>
            <a:ext cx="5741811" cy="3085152"/>
          </a:xfrm>
          <a:prstGeom prst="rect">
            <a:avLst/>
          </a:prstGeom>
        </p:spPr>
      </p:pic>
      <p:pic>
        <p:nvPicPr>
          <p:cNvPr id="6" name="Picture 5"/>
          <p:cNvPicPr>
            <a:picLocks noChangeAspect="1"/>
          </p:cNvPicPr>
          <p:nvPr/>
        </p:nvPicPr>
        <p:blipFill>
          <a:blip r:embed="rId4"/>
          <a:stretch>
            <a:fillRect/>
          </a:stretch>
        </p:blipFill>
        <p:spPr>
          <a:xfrm>
            <a:off x="8066150" y="183923"/>
            <a:ext cx="1241299" cy="1241299"/>
          </a:xfrm>
          <a:prstGeom prst="rect">
            <a:avLst/>
          </a:prstGeom>
        </p:spPr>
      </p:pic>
    </p:spTree>
    <p:extLst>
      <p:ext uri="{BB962C8B-B14F-4D97-AF65-F5344CB8AC3E}">
        <p14:creationId xmlns:p14="http://schemas.microsoft.com/office/powerpoint/2010/main" val="22565142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GFAY_Cust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noaa_fisheries_presentation_template_final</Template>
  <TotalTime>5146</TotalTime>
  <Words>1536</Words>
  <Application>Microsoft Macintosh PowerPoint</Application>
  <PresentationFormat>On-screen Show (4:3)</PresentationFormat>
  <Paragraphs>190</Paragraphs>
  <Slides>30</Slides>
  <Notes>1</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30</vt:i4>
      </vt:variant>
    </vt:vector>
  </HeadingPairs>
  <TitlesOfParts>
    <vt:vector size="34" baseType="lpstr">
      <vt:lpstr>NOAA Divider Slides</vt:lpstr>
      <vt:lpstr>NOAA Title Options</vt:lpstr>
      <vt:lpstr>GFAY_Custom</vt:lpstr>
      <vt:lpstr>Equation</vt:lpstr>
      <vt:lpstr>MAR 580: Advanced Population Modeling for Management of Living Marine Resources</vt:lpstr>
      <vt:lpstr>Today’s Outline</vt:lpstr>
      <vt:lpstr>Simulations</vt:lpstr>
      <vt:lpstr>Simulations in fisheries science</vt:lpstr>
      <vt:lpstr>Forecasting given known parameters</vt:lpstr>
      <vt:lpstr>Variance estimation (also parameters too)</vt:lpstr>
      <vt:lpstr>Segue 1 : Residual Bootstrap</vt:lpstr>
      <vt:lpstr>Resample residuals to obtain a new bootstrapped dataset, refit model</vt:lpstr>
      <vt:lpstr>Perform n bootstraps, summarize estimates</vt:lpstr>
      <vt:lpstr>Testing Estimation performance</vt:lpstr>
      <vt:lpstr>How well do our models perform?</vt:lpstr>
      <vt:lpstr>Simulation testing</vt:lpstr>
      <vt:lpstr>When might we want to take this approach?</vt:lpstr>
      <vt:lpstr>Example: Biomass dynamics</vt:lpstr>
      <vt:lpstr>Lab 5 revisited – south Atlantic albacore</vt:lpstr>
      <vt:lpstr>South Atlantic albacore – generating new data</vt:lpstr>
      <vt:lpstr>Segue 2: log-normal bias correction</vt:lpstr>
      <vt:lpstr>Re-fitting our model with the new data</vt:lpstr>
      <vt:lpstr>Re-fitting our model with the new data</vt:lpstr>
      <vt:lpstr>Re-fitting our model with the new data</vt:lpstr>
      <vt:lpstr>Segue 3: calling programs from R</vt:lpstr>
      <vt:lpstr>We have now fit our model to the new data</vt:lpstr>
      <vt:lpstr>Next Steps</vt:lpstr>
      <vt:lpstr>Estimation performance</vt:lpstr>
      <vt:lpstr>% Relative Error of Estimate (REE)</vt:lpstr>
      <vt:lpstr>Correlations in errors</vt:lpstr>
      <vt:lpstr>Other metrics of performance</vt:lpstr>
      <vt:lpstr>Thoughts on simulations</vt:lpstr>
      <vt:lpstr>Lab exercise</vt:lpstr>
      <vt:lpstr>What’s Next?</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mar530:EBFM Lecture 1</dc:title>
  <dc:subject>Introduction, Course Mechanics, What is EBFM?</dc:subject>
  <dc:creator>Gavin Fay</dc:creator>
  <cp:keywords/>
  <dc:description/>
  <cp:lastModifiedBy>Gavin Fay</cp:lastModifiedBy>
  <cp:revision>523</cp:revision>
  <dcterms:created xsi:type="dcterms:W3CDTF">2014-06-04T00:44:42Z</dcterms:created>
  <dcterms:modified xsi:type="dcterms:W3CDTF">2015-11-03T05:18:17Z</dcterms:modified>
  <cp:category/>
</cp:coreProperties>
</file>